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4"/>
  </p:notesMasterIdLst>
  <p:sldIdLst>
    <p:sldId id="265" r:id="rId2"/>
    <p:sldId id="623" r:id="rId3"/>
    <p:sldId id="624" r:id="rId4"/>
    <p:sldId id="628" r:id="rId5"/>
    <p:sldId id="625" r:id="rId6"/>
    <p:sldId id="630" r:id="rId7"/>
    <p:sldId id="627" r:id="rId8"/>
    <p:sldId id="612" r:id="rId9"/>
    <p:sldId id="557" r:id="rId10"/>
    <p:sldId id="558" r:id="rId11"/>
    <p:sldId id="579" r:id="rId12"/>
    <p:sldId id="561" r:id="rId13"/>
    <p:sldId id="565" r:id="rId14"/>
    <p:sldId id="566" r:id="rId15"/>
    <p:sldId id="260" r:id="rId16"/>
    <p:sldId id="596" r:id="rId17"/>
    <p:sldId id="593" r:id="rId18"/>
    <p:sldId id="597" r:id="rId19"/>
    <p:sldId id="606" r:id="rId20"/>
    <p:sldId id="604" r:id="rId21"/>
    <p:sldId id="605" r:id="rId22"/>
    <p:sldId id="607" r:id="rId23"/>
    <p:sldId id="608" r:id="rId24"/>
    <p:sldId id="610" r:id="rId25"/>
    <p:sldId id="267" r:id="rId26"/>
    <p:sldId id="580" r:id="rId27"/>
    <p:sldId id="547" r:id="rId28"/>
    <p:sldId id="581" r:id="rId29"/>
    <p:sldId id="264" r:id="rId30"/>
    <p:sldId id="629" r:id="rId31"/>
    <p:sldId id="577" r:id="rId32"/>
    <p:sldId id="560"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056" userDrawn="1">
          <p15:clr>
            <a:srgbClr val="A4A3A4"/>
          </p15:clr>
        </p15:guide>
        <p15:guide id="2" pos="278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951"/>
    <p:restoredTop sz="60471"/>
  </p:normalViewPr>
  <p:slideViewPr>
    <p:cSldViewPr snapToGrid="0" snapToObjects="1">
      <p:cViewPr varScale="1">
        <p:scale>
          <a:sx n="57" d="100"/>
          <a:sy n="57" d="100"/>
        </p:scale>
        <p:origin x="2768" y="160"/>
      </p:cViewPr>
      <p:guideLst>
        <p:guide orient="horz" pos="1056"/>
        <p:guide pos="2784"/>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A5BD3C9-261B-844C-8713-F84B31F112A9}" type="datetimeFigureOut">
              <a:rPr lang="en-US" smtClean="0"/>
              <a:t>7/15/21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BF0530-8FFA-B64C-9A1A-E1928636B235}" type="slidenum">
              <a:rPr lang="en-US" smtClean="0"/>
              <a:t>‹#›</a:t>
            </a:fld>
            <a:endParaRPr lang="en-US"/>
          </a:p>
        </p:txBody>
      </p:sp>
    </p:spTree>
    <p:extLst>
      <p:ext uri="{BB962C8B-B14F-4D97-AF65-F5344CB8AC3E}">
        <p14:creationId xmlns:p14="http://schemas.microsoft.com/office/powerpoint/2010/main" val="23049051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want to start off this talk by briefly talking about relationships between soil nitrogen, leaf nitrogen, and leaf level photosynthetic capacity.</a:t>
            </a:r>
          </a:p>
          <a:p>
            <a:endParaRPr lang="en-US" dirty="0"/>
          </a:p>
          <a:p>
            <a:r>
              <a:rPr lang="en-US" dirty="0"/>
              <a:t>First, I want to talk about relationships between leaf nitrogen and leaf-level photosynthetic capacity</a:t>
            </a:r>
          </a:p>
          <a:p>
            <a:endParaRPr lang="en-US" dirty="0"/>
          </a:p>
          <a:p>
            <a:r>
              <a:rPr lang="en-US" dirty="0"/>
              <a:t>This figure is from John Evans’ work in 1989 on relationships between leaf nitrogen and C3 photosynthesis.</a:t>
            </a:r>
          </a:p>
          <a:p>
            <a:endParaRPr lang="en-US" dirty="0"/>
          </a:p>
          <a:p>
            <a:r>
              <a:rPr lang="en-US" dirty="0"/>
              <a:t>On the x-axis is total leaf nitrogen, measured on a leaf area basis and on the y-axis is light-saturated photosynthesis, also measured on an area basis</a:t>
            </a:r>
          </a:p>
          <a:p>
            <a:endParaRPr lang="en-US" dirty="0"/>
          </a:p>
          <a:p>
            <a:r>
              <a:rPr lang="en-US" dirty="0"/>
              <a:t>The different shaped points represent different C3 species.</a:t>
            </a:r>
          </a:p>
          <a:p>
            <a:endParaRPr lang="en-US" dirty="0"/>
          </a:p>
          <a:p>
            <a:r>
              <a:rPr lang="en-US" dirty="0"/>
              <a:t>You can see that within each species, there is generally a tightly correlated and positive relationship between leaf nitrogen and light saturated photosynthesis</a:t>
            </a:r>
          </a:p>
          <a:p>
            <a:endParaRPr lang="en-US" dirty="0"/>
          </a:p>
          <a:p>
            <a:r>
              <a:rPr lang="en-US" dirty="0"/>
              <a:t>This is because a rather large fraction of leaf nitrogen gets allocated toward enzymes, such as Rubisco, that move photosynthetic reactions forward</a:t>
            </a:r>
          </a:p>
        </p:txBody>
      </p:sp>
      <p:sp>
        <p:nvSpPr>
          <p:cNvPr id="4" name="Slide Number Placeholder 3"/>
          <p:cNvSpPr>
            <a:spLocks noGrp="1"/>
          </p:cNvSpPr>
          <p:nvPr>
            <p:ph type="sldNum" sz="quarter" idx="5"/>
          </p:nvPr>
        </p:nvSpPr>
        <p:spPr/>
        <p:txBody>
          <a:bodyPr/>
          <a:lstStyle/>
          <a:p>
            <a:fld id="{10BF0530-8FFA-B64C-9A1A-E1928636B235}" type="slidenum">
              <a:rPr lang="en-US" smtClean="0"/>
              <a:t>2</a:t>
            </a:fld>
            <a:endParaRPr lang="en-US"/>
          </a:p>
        </p:txBody>
      </p:sp>
    </p:spTree>
    <p:extLst>
      <p:ext uri="{BB962C8B-B14F-4D97-AF65-F5344CB8AC3E}">
        <p14:creationId xmlns:p14="http://schemas.microsoft.com/office/powerpoint/2010/main" val="1461262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using the hypotheses explained in the two options before, we wanted to know how leaf and whole plant processes responded to a soil nutrient addition experiment.</a:t>
            </a:r>
          </a:p>
        </p:txBody>
      </p:sp>
      <p:sp>
        <p:nvSpPr>
          <p:cNvPr id="4" name="Slide Number Placeholder 3"/>
          <p:cNvSpPr>
            <a:spLocks noGrp="1"/>
          </p:cNvSpPr>
          <p:nvPr>
            <p:ph type="sldNum" sz="quarter" idx="5"/>
          </p:nvPr>
        </p:nvSpPr>
        <p:spPr/>
        <p:txBody>
          <a:bodyPr/>
          <a:lstStyle/>
          <a:p>
            <a:fld id="{10BF0530-8FFA-B64C-9A1A-E1928636B235}" type="slidenum">
              <a:rPr lang="en-US" smtClean="0"/>
              <a:t>11</a:t>
            </a:fld>
            <a:endParaRPr lang="en-US"/>
          </a:p>
        </p:txBody>
      </p:sp>
    </p:spTree>
    <p:extLst>
      <p:ext uri="{BB962C8B-B14F-4D97-AF65-F5344CB8AC3E}">
        <p14:creationId xmlns:p14="http://schemas.microsoft.com/office/powerpoint/2010/main" val="33353602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used the following field manipulation experiment to investigate whether changes in soil resource availability influenced leaf quantity/quality tradeoffs or water/nitrogen use tradeoffs.</a:t>
            </a:r>
          </a:p>
          <a:p>
            <a:endParaRPr lang="en-US" dirty="0"/>
          </a:p>
          <a:p>
            <a:r>
              <a:rPr lang="en-US" dirty="0"/>
              <a:t>Starting in 2010, our coauthor Christy Goodale set up a full-factorial nitrogen-by-sulfur field manipulation experiment at three sites in a contiguous closed canopy forest all within a 20-km radius of Ithaca, New York</a:t>
            </a:r>
          </a:p>
          <a:p>
            <a:endParaRPr lang="en-US" dirty="0"/>
          </a:p>
          <a:p>
            <a:r>
              <a:rPr lang="en-US" dirty="0"/>
              <a:t>This experiment was originally created to tease apart the impacts of soil pH change and soil nitrogen fertilization on forest systems; </a:t>
            </a:r>
          </a:p>
          <a:p>
            <a:endParaRPr lang="en-US" dirty="0"/>
          </a:p>
          <a:p>
            <a:r>
              <a:rPr lang="en-US" dirty="0"/>
              <a:t>however, because sulfur additions acidify the soil and promote nitrogen losses over time, this system provides a unique soil nitrogen availability gradient to test our hypotheses.</a:t>
            </a:r>
          </a:p>
        </p:txBody>
      </p:sp>
      <p:sp>
        <p:nvSpPr>
          <p:cNvPr id="4" name="Slide Number Placeholder 3"/>
          <p:cNvSpPr>
            <a:spLocks noGrp="1"/>
          </p:cNvSpPr>
          <p:nvPr>
            <p:ph type="sldNum" sz="quarter" idx="5"/>
          </p:nvPr>
        </p:nvSpPr>
        <p:spPr/>
        <p:txBody>
          <a:bodyPr/>
          <a:lstStyle/>
          <a:p>
            <a:fld id="{5244E996-A8DB-CE40-87C4-176C80B5D0D6}" type="slidenum">
              <a:rPr lang="en-US" smtClean="0"/>
              <a:t>12</a:t>
            </a:fld>
            <a:endParaRPr lang="en-US"/>
          </a:p>
        </p:txBody>
      </p:sp>
    </p:spTree>
    <p:extLst>
      <p:ext uri="{BB962C8B-B14F-4D97-AF65-F5344CB8AC3E}">
        <p14:creationId xmlns:p14="http://schemas.microsoft.com/office/powerpoint/2010/main" val="13684384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collected fully sunlight canopy leaves from each of the plots using an arborist’s slingshot and used a LI-COR 6800 to measure carbon dioxide response curves</a:t>
            </a:r>
          </a:p>
        </p:txBody>
      </p:sp>
      <p:sp>
        <p:nvSpPr>
          <p:cNvPr id="4" name="Slide Number Placeholder 3"/>
          <p:cNvSpPr>
            <a:spLocks noGrp="1"/>
          </p:cNvSpPr>
          <p:nvPr>
            <p:ph type="sldNum" sz="quarter" idx="5"/>
          </p:nvPr>
        </p:nvSpPr>
        <p:spPr/>
        <p:txBody>
          <a:bodyPr/>
          <a:lstStyle/>
          <a:p>
            <a:fld id="{FC86132A-9F73-5048-ADCD-3F9CC016FE18}" type="slidenum">
              <a:rPr lang="en-US" smtClean="0"/>
              <a:t>13</a:t>
            </a:fld>
            <a:endParaRPr lang="en-US"/>
          </a:p>
        </p:txBody>
      </p:sp>
    </p:spTree>
    <p:extLst>
      <p:ext uri="{BB962C8B-B14F-4D97-AF65-F5344CB8AC3E}">
        <p14:creationId xmlns:p14="http://schemas.microsoft.com/office/powerpoint/2010/main" val="22011974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addition to net photosynthesis and biochemical process rates, we also quantified leaf nitrogen per unit leaf area and foliar d13C.</a:t>
            </a:r>
          </a:p>
          <a:p>
            <a:endParaRPr lang="en-US" dirty="0"/>
          </a:p>
          <a:p>
            <a:r>
              <a:rPr lang="en-US" dirty="0"/>
              <a:t>We also quantified photosynthetic nitrogen-use and intrinsic water-use efficiency.</a:t>
            </a:r>
          </a:p>
          <a:p>
            <a:endParaRPr lang="en-US" dirty="0"/>
          </a:p>
          <a:p>
            <a:r>
              <a:rPr lang="en-US" dirty="0"/>
              <a:t>At the whole plant level, we calculated the change in basal area between 2011 and 2019 to get an estimate of woody tissue production and estimated relative growth rate between the same years using allometrically-scaled biomass data</a:t>
            </a:r>
          </a:p>
        </p:txBody>
      </p:sp>
      <p:sp>
        <p:nvSpPr>
          <p:cNvPr id="4" name="Slide Number Placeholder 3"/>
          <p:cNvSpPr>
            <a:spLocks noGrp="1"/>
          </p:cNvSpPr>
          <p:nvPr>
            <p:ph type="sldNum" sz="quarter" idx="5"/>
          </p:nvPr>
        </p:nvSpPr>
        <p:spPr/>
        <p:txBody>
          <a:bodyPr/>
          <a:lstStyle/>
          <a:p>
            <a:fld id="{5244E996-A8DB-CE40-87C4-176C80B5D0D6}" type="slidenum">
              <a:rPr lang="en-US" smtClean="0"/>
              <a:t>14</a:t>
            </a:fld>
            <a:endParaRPr lang="en-US"/>
          </a:p>
        </p:txBody>
      </p:sp>
    </p:spTree>
    <p:extLst>
      <p:ext uri="{BB962C8B-B14F-4D97-AF65-F5344CB8AC3E}">
        <p14:creationId xmlns:p14="http://schemas.microsoft.com/office/powerpoint/2010/main" val="1984996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I get into the results, I want to orient everyone on the structure of our figures</a:t>
            </a:r>
          </a:p>
          <a:p>
            <a:endParaRPr lang="en-US" dirty="0"/>
          </a:p>
          <a:p>
            <a:r>
              <a:rPr lang="en-US" dirty="0"/>
              <a:t>Soil nitrogen availability is represented on the x-axis. Importantly, we used resin bags to quantify soil nitrogen availability, so soil nitrogen availability is represented on a continuous basis</a:t>
            </a:r>
          </a:p>
          <a:p>
            <a:endParaRPr lang="en-US" dirty="0"/>
          </a:p>
          <a:p>
            <a:r>
              <a:rPr lang="en-US" dirty="0"/>
              <a:t>Our response variable is listed on the y-axis</a:t>
            </a:r>
          </a:p>
          <a:p>
            <a:endParaRPr lang="en-US" dirty="0"/>
          </a:p>
          <a:p>
            <a:r>
              <a:rPr lang="en-US" dirty="0"/>
              <a:t>Individual points represent individual measurements, and different colors represent species identity of that measurement</a:t>
            </a:r>
          </a:p>
          <a:p>
            <a:endParaRPr lang="en-US" dirty="0"/>
          </a:p>
          <a:p>
            <a:r>
              <a:rPr lang="en-US" dirty="0"/>
              <a:t>Finally, we include trendlines to determine whether soil nitrogen availability influenced a given response variable.</a:t>
            </a:r>
          </a:p>
          <a:p>
            <a:endParaRPr lang="en-US" dirty="0"/>
          </a:p>
          <a:p>
            <a:r>
              <a:rPr lang="en-US" dirty="0"/>
              <a:t>Importantly, this trendline represents patterns when averaged across species, so these patterns are more reflective of a community-level pattern than a population-level pattern</a:t>
            </a:r>
          </a:p>
        </p:txBody>
      </p:sp>
      <p:sp>
        <p:nvSpPr>
          <p:cNvPr id="4" name="Slide Number Placeholder 3"/>
          <p:cNvSpPr>
            <a:spLocks noGrp="1"/>
          </p:cNvSpPr>
          <p:nvPr>
            <p:ph type="sldNum" sz="quarter" idx="5"/>
          </p:nvPr>
        </p:nvSpPr>
        <p:spPr/>
        <p:txBody>
          <a:bodyPr/>
          <a:lstStyle/>
          <a:p>
            <a:fld id="{10BF0530-8FFA-B64C-9A1A-E1928636B235}" type="slidenum">
              <a:rPr lang="en-US" smtClean="0"/>
              <a:t>15</a:t>
            </a:fld>
            <a:endParaRPr lang="en-US"/>
          </a:p>
        </p:txBody>
      </p:sp>
    </p:spTree>
    <p:extLst>
      <p:ext uri="{BB962C8B-B14F-4D97-AF65-F5344CB8AC3E}">
        <p14:creationId xmlns:p14="http://schemas.microsoft.com/office/powerpoint/2010/main" val="23126344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BF0530-8FFA-B64C-9A1A-E1928636B235}" type="slidenum">
              <a:rPr lang="en-US" smtClean="0"/>
              <a:t>16</a:t>
            </a:fld>
            <a:endParaRPr lang="en-US"/>
          </a:p>
        </p:txBody>
      </p:sp>
    </p:spTree>
    <p:extLst>
      <p:ext uri="{BB962C8B-B14F-4D97-AF65-F5344CB8AC3E}">
        <p14:creationId xmlns:p14="http://schemas.microsoft.com/office/powerpoint/2010/main" val="22303559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Soil nitrogen availability also influenced photosynthetic capacity. In this case, we refer to photosynthetic capacity as the light saturated photosynthetic rate measured at 400 ppm CO2</a:t>
            </a:r>
          </a:p>
        </p:txBody>
      </p:sp>
      <p:sp>
        <p:nvSpPr>
          <p:cNvPr id="4" name="Slide Number Placeholder 3"/>
          <p:cNvSpPr>
            <a:spLocks noGrp="1"/>
          </p:cNvSpPr>
          <p:nvPr>
            <p:ph type="sldNum" sz="quarter" idx="5"/>
          </p:nvPr>
        </p:nvSpPr>
        <p:spPr/>
        <p:txBody>
          <a:bodyPr/>
          <a:lstStyle/>
          <a:p>
            <a:fld id="{10BF0530-8FFA-B64C-9A1A-E1928636B235}" type="slidenum">
              <a:rPr lang="en-US" smtClean="0"/>
              <a:t>17</a:t>
            </a:fld>
            <a:endParaRPr lang="en-US"/>
          </a:p>
        </p:txBody>
      </p:sp>
    </p:spTree>
    <p:extLst>
      <p:ext uri="{BB962C8B-B14F-4D97-AF65-F5344CB8AC3E}">
        <p14:creationId xmlns:p14="http://schemas.microsoft.com/office/powerpoint/2010/main" val="27531469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find that soil nitrogen availability increased photosynthetic capacity when averaged across species</a:t>
            </a:r>
          </a:p>
          <a:p>
            <a:endParaRPr lang="en-US" dirty="0"/>
          </a:p>
          <a:p>
            <a:r>
              <a:rPr lang="en-US" dirty="0"/>
              <a:t>These findings could suggest that increased leaf nitrogen contributed to increased photosynthetic capacity</a:t>
            </a:r>
          </a:p>
        </p:txBody>
      </p:sp>
      <p:sp>
        <p:nvSpPr>
          <p:cNvPr id="4" name="Slide Number Placeholder 3"/>
          <p:cNvSpPr>
            <a:spLocks noGrp="1"/>
          </p:cNvSpPr>
          <p:nvPr>
            <p:ph type="sldNum" sz="quarter" idx="5"/>
          </p:nvPr>
        </p:nvSpPr>
        <p:spPr/>
        <p:txBody>
          <a:bodyPr/>
          <a:lstStyle/>
          <a:p>
            <a:fld id="{10BF0530-8FFA-B64C-9A1A-E1928636B235}" type="slidenum">
              <a:rPr lang="en-US" smtClean="0"/>
              <a:t>18</a:t>
            </a:fld>
            <a:endParaRPr lang="en-US"/>
          </a:p>
        </p:txBody>
      </p:sp>
    </p:spTree>
    <p:extLst>
      <p:ext uri="{BB962C8B-B14F-4D97-AF65-F5344CB8AC3E}">
        <p14:creationId xmlns:p14="http://schemas.microsoft.com/office/powerpoint/2010/main" val="196230992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Given what we know about tradeoffs between nitrogen and water use, plants maximize resource use by trading inefficient use of a relatively more abundant resource for efficient use of a relatively less abundant resource</a:t>
            </a:r>
          </a:p>
          <a:p>
            <a:endParaRPr lang="en-US" dirty="0"/>
          </a:p>
          <a:p>
            <a:r>
              <a:rPr lang="en-US" dirty="0"/>
              <a:t>Increased soil nitrogen availability should therefore cause soil nitrogen to become increasingly more abundant than water, which might cause plants to trade more inefficient use of nitrogen for efficient use of water.</a:t>
            </a:r>
          </a:p>
          <a:p>
            <a:endParaRPr lang="en-US" dirty="0"/>
          </a:p>
          <a:p>
            <a:r>
              <a:rPr lang="en-US" dirty="0"/>
              <a:t>This would cause plants to decrease nitrogen-use efficiency and increase water-use efficiency</a:t>
            </a:r>
          </a:p>
          <a:p>
            <a:endParaRPr lang="en-US" dirty="0"/>
          </a:p>
          <a:p>
            <a:r>
              <a:rPr lang="en-US" dirty="0"/>
              <a:t>We might expect that increased soil nitrogen availability would decrease the relative cost of acquiring and using nitrogen relative to the relative cost of acquiring and using water.</a:t>
            </a:r>
          </a:p>
        </p:txBody>
      </p:sp>
      <p:sp>
        <p:nvSpPr>
          <p:cNvPr id="4" name="Slide Number Placeholder 3"/>
          <p:cNvSpPr>
            <a:spLocks noGrp="1"/>
          </p:cNvSpPr>
          <p:nvPr>
            <p:ph type="sldNum" sz="quarter" idx="5"/>
          </p:nvPr>
        </p:nvSpPr>
        <p:spPr/>
        <p:txBody>
          <a:bodyPr/>
          <a:lstStyle/>
          <a:p>
            <a:fld id="{10BF0530-8FFA-B64C-9A1A-E1928636B235}" type="slidenum">
              <a:rPr lang="en-US" smtClean="0"/>
              <a:t>19</a:t>
            </a:fld>
            <a:endParaRPr lang="en-US"/>
          </a:p>
        </p:txBody>
      </p:sp>
    </p:spTree>
    <p:extLst>
      <p:ext uri="{BB962C8B-B14F-4D97-AF65-F5344CB8AC3E}">
        <p14:creationId xmlns:p14="http://schemas.microsoft.com/office/powerpoint/2010/main" val="38359371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Interestingly, we observed the opposite pattern for photosynthetic nitrogen-use efficiency, where soil nitrogen availability increased photosynthetic nitrogen use efficiency.</a:t>
            </a:r>
          </a:p>
          <a:p>
            <a:endParaRPr lang="en-US" dirty="0"/>
          </a:p>
          <a:p>
            <a:r>
              <a:rPr lang="en-US" dirty="0"/>
              <a:t>This was likely driven by an increase in leaf nitrogen that corresponded with an increase in photosynthetic capacity</a:t>
            </a:r>
          </a:p>
        </p:txBody>
      </p:sp>
      <p:sp>
        <p:nvSpPr>
          <p:cNvPr id="4" name="Slide Number Placeholder 3"/>
          <p:cNvSpPr>
            <a:spLocks noGrp="1"/>
          </p:cNvSpPr>
          <p:nvPr>
            <p:ph type="sldNum" sz="quarter" idx="5"/>
          </p:nvPr>
        </p:nvSpPr>
        <p:spPr/>
        <p:txBody>
          <a:bodyPr/>
          <a:lstStyle/>
          <a:p>
            <a:fld id="{10BF0530-8FFA-B64C-9A1A-E1928636B235}" type="slidenum">
              <a:rPr lang="en-US" smtClean="0"/>
              <a:t>20</a:t>
            </a:fld>
            <a:endParaRPr lang="en-US"/>
          </a:p>
        </p:txBody>
      </p:sp>
    </p:spTree>
    <p:extLst>
      <p:ext uri="{BB962C8B-B14F-4D97-AF65-F5344CB8AC3E}">
        <p14:creationId xmlns:p14="http://schemas.microsoft.com/office/powerpoint/2010/main" val="42726532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Second, I want to talk about relationships between leaf nitrogen and soil nitrogen</a:t>
            </a:r>
          </a:p>
          <a:p>
            <a:endParaRPr lang="en-US" dirty="0"/>
          </a:p>
          <a:p>
            <a:r>
              <a:rPr lang="en-US" dirty="0"/>
              <a:t>Soil nitrogen has been shown to positively influence leaf nitrogen in a fair share of studies.</a:t>
            </a:r>
          </a:p>
          <a:p>
            <a:endParaRPr lang="en-US" dirty="0"/>
          </a:p>
          <a:p>
            <a:r>
              <a:rPr lang="en-US" dirty="0"/>
              <a:t>This figure is from a study by Jenn </a:t>
            </a:r>
            <a:r>
              <a:rPr lang="en-US" dirty="0" err="1"/>
              <a:t>Firn</a:t>
            </a:r>
            <a:r>
              <a:rPr lang="en-US" dirty="0"/>
              <a:t> in 2019 using a globally coordinated nutrient addition experiment by the name Nutrient Network.</a:t>
            </a:r>
          </a:p>
          <a:p>
            <a:endParaRPr lang="en-US" dirty="0"/>
          </a:p>
          <a:p>
            <a:r>
              <a:rPr lang="en-US" dirty="0"/>
              <a:t>In these experiments, nitrogen, phosphorus, and potassium are added in a full-factorial field manipulation in grassland systems</a:t>
            </a:r>
          </a:p>
          <a:p>
            <a:endParaRPr lang="en-US" dirty="0"/>
          </a:p>
          <a:p>
            <a:r>
              <a:rPr lang="en-US" dirty="0"/>
              <a:t>On the x-axis is the different combinations of nutrient additions, and on the y-axis is leaf nitrogen concentrations</a:t>
            </a:r>
          </a:p>
        </p:txBody>
      </p:sp>
      <p:sp>
        <p:nvSpPr>
          <p:cNvPr id="4" name="Slide Number Placeholder 3"/>
          <p:cNvSpPr>
            <a:spLocks noGrp="1"/>
          </p:cNvSpPr>
          <p:nvPr>
            <p:ph type="sldNum" sz="quarter" idx="5"/>
          </p:nvPr>
        </p:nvSpPr>
        <p:spPr/>
        <p:txBody>
          <a:bodyPr/>
          <a:lstStyle/>
          <a:p>
            <a:fld id="{10BF0530-8FFA-B64C-9A1A-E1928636B235}" type="slidenum">
              <a:rPr lang="en-US" smtClean="0"/>
              <a:t>3</a:t>
            </a:fld>
            <a:endParaRPr lang="en-US"/>
          </a:p>
        </p:txBody>
      </p:sp>
    </p:spTree>
    <p:extLst>
      <p:ext uri="{BB962C8B-B14F-4D97-AF65-F5344CB8AC3E}">
        <p14:creationId xmlns:p14="http://schemas.microsoft.com/office/powerpoint/2010/main" val="9853482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the observed increase in photosynthetic nitrogen-use efficiency did not correspond with any shift in water-use efficiency. </a:t>
            </a:r>
          </a:p>
          <a:p>
            <a:endParaRPr lang="en-US" dirty="0"/>
          </a:p>
          <a:p>
            <a:r>
              <a:rPr lang="en-US" dirty="0"/>
              <a:t>This was observed both for intrinsic water-use efficiency (pictured in the right panel) and with foliar delta carbon 13 data, which is a more integrated measure of water-use efficiency across a leaf’s lifespan</a:t>
            </a:r>
          </a:p>
          <a:p>
            <a:endParaRPr lang="en-US" dirty="0"/>
          </a:p>
          <a:p>
            <a:r>
              <a:rPr lang="en-US" dirty="0"/>
              <a:t>Together, these findings suggest that trees in these plots are not differentially allocating nitrogen to maximize resource use, which makes sense because this is a nitrogen addition experiment in a temperate region that receives just over 900 mm of precipitation per year.</a:t>
            </a:r>
          </a:p>
          <a:p>
            <a:endParaRPr lang="en-US" dirty="0"/>
          </a:p>
          <a:p>
            <a:r>
              <a:rPr lang="en-US" dirty="0"/>
              <a:t>Therefore, it makes sense that we wouldn’t see a strong nitrogen/water use tradeoff, as both resources are not necessarily limited or limiting in this system</a:t>
            </a:r>
          </a:p>
        </p:txBody>
      </p:sp>
      <p:sp>
        <p:nvSpPr>
          <p:cNvPr id="4" name="Slide Number Placeholder 3"/>
          <p:cNvSpPr>
            <a:spLocks noGrp="1"/>
          </p:cNvSpPr>
          <p:nvPr>
            <p:ph type="sldNum" sz="quarter" idx="5"/>
          </p:nvPr>
        </p:nvSpPr>
        <p:spPr/>
        <p:txBody>
          <a:bodyPr/>
          <a:lstStyle/>
          <a:p>
            <a:fld id="{10BF0530-8FFA-B64C-9A1A-E1928636B235}" type="slidenum">
              <a:rPr lang="en-US" smtClean="0"/>
              <a:t>21</a:t>
            </a:fld>
            <a:endParaRPr lang="en-US"/>
          </a:p>
        </p:txBody>
      </p:sp>
    </p:spTree>
    <p:extLst>
      <p:ext uri="{BB962C8B-B14F-4D97-AF65-F5344CB8AC3E}">
        <p14:creationId xmlns:p14="http://schemas.microsoft.com/office/powerpoint/2010/main" val="234626380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we might expect a stronger signature when we look at tradeoffs between leaf and whole plant nitrogen allocation</a:t>
            </a:r>
          </a:p>
          <a:p>
            <a:endParaRPr lang="en-US" dirty="0"/>
          </a:p>
          <a:p>
            <a:r>
              <a:rPr lang="en-US" dirty="0"/>
              <a:t>Given what we know from tradeoffs between leaf and whole plant nitrogen allocation, we would expect that:</a:t>
            </a:r>
          </a:p>
          <a:p>
            <a:endParaRPr lang="en-US" dirty="0"/>
          </a:p>
          <a:p>
            <a:pPr marL="228600" indent="-228600">
              <a:buAutoNum type="alphaLcParenR"/>
            </a:pPr>
            <a:r>
              <a:rPr lang="en-US" dirty="0"/>
              <a:t>If soil nitrogen availability increases leaf nitrogen, that there would be a smaller simulation of whole plant biomass production and growth</a:t>
            </a:r>
          </a:p>
        </p:txBody>
      </p:sp>
      <p:sp>
        <p:nvSpPr>
          <p:cNvPr id="4" name="Slide Number Placeholder 3"/>
          <p:cNvSpPr>
            <a:spLocks noGrp="1"/>
          </p:cNvSpPr>
          <p:nvPr>
            <p:ph type="sldNum" sz="quarter" idx="5"/>
          </p:nvPr>
        </p:nvSpPr>
        <p:spPr/>
        <p:txBody>
          <a:bodyPr/>
          <a:lstStyle/>
          <a:p>
            <a:fld id="{10BF0530-8FFA-B64C-9A1A-E1928636B235}" type="slidenum">
              <a:rPr lang="en-US" smtClean="0"/>
              <a:t>22</a:t>
            </a:fld>
            <a:endParaRPr lang="en-US"/>
          </a:p>
        </p:txBody>
      </p:sp>
    </p:spTree>
    <p:extLst>
      <p:ext uri="{BB962C8B-B14F-4D97-AF65-F5344CB8AC3E}">
        <p14:creationId xmlns:p14="http://schemas.microsoft.com/office/powerpoint/2010/main" val="20824208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BF0530-8FFA-B64C-9A1A-E1928636B235}" type="slidenum">
              <a:rPr lang="en-US" smtClean="0"/>
              <a:t>23</a:t>
            </a:fld>
            <a:endParaRPr lang="en-US"/>
          </a:p>
        </p:txBody>
      </p:sp>
    </p:spTree>
    <p:extLst>
      <p:ext uri="{BB962C8B-B14F-4D97-AF65-F5344CB8AC3E}">
        <p14:creationId xmlns:p14="http://schemas.microsoft.com/office/powerpoint/2010/main" val="15003544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BF0530-8FFA-B64C-9A1A-E1928636B235}" type="slidenum">
              <a:rPr lang="en-US" smtClean="0"/>
              <a:t>24</a:t>
            </a:fld>
            <a:endParaRPr lang="en-US"/>
          </a:p>
        </p:txBody>
      </p:sp>
    </p:spTree>
    <p:extLst>
      <p:ext uri="{BB962C8B-B14F-4D97-AF65-F5344CB8AC3E}">
        <p14:creationId xmlns:p14="http://schemas.microsoft.com/office/powerpoint/2010/main" val="360377323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BF0530-8FFA-B64C-9A1A-E1928636B235}" type="slidenum">
              <a:rPr lang="en-US" smtClean="0"/>
              <a:t>29</a:t>
            </a:fld>
            <a:endParaRPr lang="en-US"/>
          </a:p>
        </p:txBody>
      </p:sp>
    </p:spTree>
    <p:extLst>
      <p:ext uri="{BB962C8B-B14F-4D97-AF65-F5344CB8AC3E}">
        <p14:creationId xmlns:p14="http://schemas.microsoft.com/office/powerpoint/2010/main" val="192790694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Abdola-zadi</a:t>
            </a:r>
            <a:endParaRPr lang="en-US" dirty="0"/>
          </a:p>
        </p:txBody>
      </p:sp>
      <p:sp>
        <p:nvSpPr>
          <p:cNvPr id="4" name="Slide Number Placeholder 3"/>
          <p:cNvSpPr>
            <a:spLocks noGrp="1"/>
          </p:cNvSpPr>
          <p:nvPr>
            <p:ph type="sldNum" sz="quarter" idx="5"/>
          </p:nvPr>
        </p:nvSpPr>
        <p:spPr/>
        <p:txBody>
          <a:bodyPr/>
          <a:lstStyle/>
          <a:p>
            <a:fld id="{FC86132A-9F73-5048-ADCD-3F9CC016FE18}" type="slidenum">
              <a:rPr lang="en-US" smtClean="0"/>
              <a:t>31</a:t>
            </a:fld>
            <a:endParaRPr lang="en-US"/>
          </a:p>
        </p:txBody>
      </p:sp>
    </p:spTree>
    <p:extLst>
      <p:ext uri="{BB962C8B-B14F-4D97-AF65-F5344CB8AC3E}">
        <p14:creationId xmlns:p14="http://schemas.microsoft.com/office/powerpoint/2010/main" val="20399431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BF0530-8FFA-B64C-9A1A-E1928636B235}" type="slidenum">
              <a:rPr lang="en-US" smtClean="0"/>
              <a:t>32</a:t>
            </a:fld>
            <a:endParaRPr lang="en-US"/>
          </a:p>
        </p:txBody>
      </p:sp>
    </p:spTree>
    <p:extLst>
      <p:ext uri="{BB962C8B-B14F-4D97-AF65-F5344CB8AC3E}">
        <p14:creationId xmlns:p14="http://schemas.microsoft.com/office/powerpoint/2010/main" val="2489834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see that there is a pretty obvious increase in leaf nitrogen content in plots that receive nitrogen fertilizer regardless of potassium and phosphorus combinations</a:t>
            </a:r>
          </a:p>
        </p:txBody>
      </p:sp>
      <p:sp>
        <p:nvSpPr>
          <p:cNvPr id="4" name="Slide Number Placeholder 3"/>
          <p:cNvSpPr>
            <a:spLocks noGrp="1"/>
          </p:cNvSpPr>
          <p:nvPr>
            <p:ph type="sldNum" sz="quarter" idx="5"/>
          </p:nvPr>
        </p:nvSpPr>
        <p:spPr/>
        <p:txBody>
          <a:bodyPr/>
          <a:lstStyle/>
          <a:p>
            <a:fld id="{10BF0530-8FFA-B64C-9A1A-E1928636B235}" type="slidenum">
              <a:rPr lang="en-US" smtClean="0"/>
              <a:t>4</a:t>
            </a:fld>
            <a:endParaRPr lang="en-US"/>
          </a:p>
        </p:txBody>
      </p:sp>
    </p:spTree>
    <p:extLst>
      <p:ext uri="{BB962C8B-B14F-4D97-AF65-F5344CB8AC3E}">
        <p14:creationId xmlns:p14="http://schemas.microsoft.com/office/powerpoint/2010/main" val="15251160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recent work has also shown that leaf nitrogen can be predicted independent of soil nitrogen availability</a:t>
            </a:r>
          </a:p>
        </p:txBody>
      </p:sp>
      <p:sp>
        <p:nvSpPr>
          <p:cNvPr id="4" name="Slide Number Placeholder 3"/>
          <p:cNvSpPr>
            <a:spLocks noGrp="1"/>
          </p:cNvSpPr>
          <p:nvPr>
            <p:ph type="sldNum" sz="quarter" idx="5"/>
          </p:nvPr>
        </p:nvSpPr>
        <p:spPr/>
        <p:txBody>
          <a:bodyPr/>
          <a:lstStyle/>
          <a:p>
            <a:fld id="{10BF0530-8FFA-B64C-9A1A-E1928636B235}" type="slidenum">
              <a:rPr lang="en-US" smtClean="0"/>
              <a:t>5</a:t>
            </a:fld>
            <a:endParaRPr lang="en-US"/>
          </a:p>
        </p:txBody>
      </p:sp>
    </p:spTree>
    <p:extLst>
      <p:ext uri="{BB962C8B-B14F-4D97-AF65-F5344CB8AC3E}">
        <p14:creationId xmlns:p14="http://schemas.microsoft.com/office/powerpoint/2010/main" val="39932562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fact, that same study from the globally coordinated Nutrient Network also demonstrated a strong climate signature on leaf nitrogen content</a:t>
            </a:r>
          </a:p>
        </p:txBody>
      </p:sp>
      <p:sp>
        <p:nvSpPr>
          <p:cNvPr id="4" name="Slide Number Placeholder 3"/>
          <p:cNvSpPr>
            <a:spLocks noGrp="1"/>
          </p:cNvSpPr>
          <p:nvPr>
            <p:ph type="sldNum" sz="quarter" idx="5"/>
          </p:nvPr>
        </p:nvSpPr>
        <p:spPr/>
        <p:txBody>
          <a:bodyPr/>
          <a:lstStyle/>
          <a:p>
            <a:fld id="{10BF0530-8FFA-B64C-9A1A-E1928636B235}" type="slidenum">
              <a:rPr lang="en-US" smtClean="0"/>
              <a:t>6</a:t>
            </a:fld>
            <a:endParaRPr lang="en-US"/>
          </a:p>
        </p:txBody>
      </p:sp>
    </p:spTree>
    <p:extLst>
      <p:ext uri="{BB962C8B-B14F-4D97-AF65-F5344CB8AC3E}">
        <p14:creationId xmlns:p14="http://schemas.microsoft.com/office/powerpoint/2010/main" val="42583744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point to all of this is that we don’t have a firm grasp of what drives leaf nitrogen content, and it’s likely that these patterns are driven by plant allocation responses to soil nitrogen and climate</a:t>
            </a:r>
          </a:p>
        </p:txBody>
      </p:sp>
      <p:sp>
        <p:nvSpPr>
          <p:cNvPr id="4" name="Slide Number Placeholder 3"/>
          <p:cNvSpPr>
            <a:spLocks noGrp="1"/>
          </p:cNvSpPr>
          <p:nvPr>
            <p:ph type="sldNum" sz="quarter" idx="5"/>
          </p:nvPr>
        </p:nvSpPr>
        <p:spPr/>
        <p:txBody>
          <a:bodyPr/>
          <a:lstStyle/>
          <a:p>
            <a:fld id="{10BF0530-8FFA-B64C-9A1A-E1928636B235}" type="slidenum">
              <a:rPr lang="en-US" smtClean="0"/>
              <a:t>7</a:t>
            </a:fld>
            <a:endParaRPr lang="en-US"/>
          </a:p>
        </p:txBody>
      </p:sp>
    </p:spTree>
    <p:extLst>
      <p:ext uri="{BB962C8B-B14F-4D97-AF65-F5344CB8AC3E}">
        <p14:creationId xmlns:p14="http://schemas.microsoft.com/office/powerpoint/2010/main" val="39911367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still don’t fully understand when and where plants allocate nitrogen to leaves, and this is mostly due to a lack of photosynthetic data in nitrogen manipulation experiments</a:t>
            </a:r>
          </a:p>
          <a:p>
            <a:endParaRPr lang="en-US" dirty="0"/>
          </a:p>
        </p:txBody>
      </p:sp>
      <p:sp>
        <p:nvSpPr>
          <p:cNvPr id="4" name="Slide Number Placeholder 3"/>
          <p:cNvSpPr>
            <a:spLocks noGrp="1"/>
          </p:cNvSpPr>
          <p:nvPr>
            <p:ph type="sldNum" sz="quarter" idx="5"/>
          </p:nvPr>
        </p:nvSpPr>
        <p:spPr/>
        <p:txBody>
          <a:bodyPr/>
          <a:lstStyle/>
          <a:p>
            <a:fld id="{10BF0530-8FFA-B64C-9A1A-E1928636B235}" type="slidenum">
              <a:rPr lang="en-US" smtClean="0"/>
              <a:t>8</a:t>
            </a:fld>
            <a:endParaRPr lang="en-US"/>
          </a:p>
        </p:txBody>
      </p:sp>
    </p:spTree>
    <p:extLst>
      <p:ext uri="{BB962C8B-B14F-4D97-AF65-F5344CB8AC3E}">
        <p14:creationId xmlns:p14="http://schemas.microsoft.com/office/powerpoint/2010/main" val="10278210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the leaf level, plants might allocate nitrogen to photosynthetic leaf tissue based on tradeoffs between nitrogen and water availability.</a:t>
            </a:r>
          </a:p>
          <a:p>
            <a:endParaRPr lang="en-US" dirty="0"/>
          </a:p>
          <a:p>
            <a:r>
              <a:rPr lang="en-US" dirty="0"/>
              <a:t>This option is predicated on recent optimality frameworks suggesting that plants can and should trade efficient use of an abundant resource for a more limited limiting resource. </a:t>
            </a:r>
          </a:p>
          <a:p>
            <a:endParaRPr lang="en-US" dirty="0"/>
          </a:p>
          <a:p>
            <a:r>
              <a:rPr lang="en-US" dirty="0"/>
              <a:t>For example, if nitrogen is relatively more available than water, then plants can maintain a similar photosynthetic output by increasing nitrogen allocation toward photosynthetic leaf tissue in order to increase water-use efficiency.</a:t>
            </a:r>
          </a:p>
          <a:p>
            <a:endParaRPr lang="en-US" dirty="0"/>
          </a:p>
          <a:p>
            <a:r>
              <a:rPr lang="en-US" dirty="0"/>
              <a:t>We might expect these patterns would be observed in arid systems where water is relatively less available than nitrogen</a:t>
            </a:r>
          </a:p>
        </p:txBody>
      </p:sp>
      <p:sp>
        <p:nvSpPr>
          <p:cNvPr id="4" name="Slide Number Placeholder 3"/>
          <p:cNvSpPr>
            <a:spLocks noGrp="1"/>
          </p:cNvSpPr>
          <p:nvPr>
            <p:ph type="sldNum" sz="quarter" idx="5"/>
          </p:nvPr>
        </p:nvSpPr>
        <p:spPr/>
        <p:txBody>
          <a:bodyPr/>
          <a:lstStyle/>
          <a:p>
            <a:fld id="{10BF0530-8FFA-B64C-9A1A-E1928636B235}" type="slidenum">
              <a:rPr lang="en-US" smtClean="0"/>
              <a:t>9</a:t>
            </a:fld>
            <a:endParaRPr lang="en-US"/>
          </a:p>
        </p:txBody>
      </p:sp>
    </p:spTree>
    <p:extLst>
      <p:ext uri="{BB962C8B-B14F-4D97-AF65-F5344CB8AC3E}">
        <p14:creationId xmlns:p14="http://schemas.microsoft.com/office/powerpoint/2010/main" val="2278609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Alternatively, plants may allocate nitrogen to photosynthetic leaf tissue based on tradeoffs between leaf-level nitrogen demand and whole plant nitrogen demand.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In other words, if plants invest extra nitrogen toward whole plant growth, then this should come at the expense of leaf nitrogen. </a:t>
            </a:r>
          </a:p>
          <a:p>
            <a:endParaRPr lang="en-US" dirty="0"/>
          </a:p>
          <a:p>
            <a:r>
              <a:rPr lang="en-US" dirty="0"/>
              <a:t>This could be indexed through nitrogen investment in leaf quantity over quality, or toward maintenance of structural tissue essential for the survival and reproduction of an individual</a:t>
            </a:r>
          </a:p>
          <a:p>
            <a:endParaRPr lang="en-US" dirty="0"/>
          </a:p>
          <a:p>
            <a:r>
              <a:rPr lang="en-US" dirty="0"/>
              <a:t>These allocation patterns may be a response of canopy light availability, where plants allocate extra nitrogen toward photosynthetic leaf tissue in open canopy systems and toward whole plant growth in closed canopy systems</a:t>
            </a:r>
          </a:p>
        </p:txBody>
      </p:sp>
      <p:sp>
        <p:nvSpPr>
          <p:cNvPr id="4" name="Slide Number Placeholder 3"/>
          <p:cNvSpPr>
            <a:spLocks noGrp="1"/>
          </p:cNvSpPr>
          <p:nvPr>
            <p:ph type="sldNum" sz="quarter" idx="5"/>
          </p:nvPr>
        </p:nvSpPr>
        <p:spPr/>
        <p:txBody>
          <a:bodyPr/>
          <a:lstStyle/>
          <a:p>
            <a:fld id="{10BF0530-8FFA-B64C-9A1A-E1928636B235}" type="slidenum">
              <a:rPr lang="en-US" smtClean="0"/>
              <a:t>10</a:t>
            </a:fld>
            <a:endParaRPr lang="en-US"/>
          </a:p>
        </p:txBody>
      </p:sp>
    </p:spTree>
    <p:extLst>
      <p:ext uri="{BB962C8B-B14F-4D97-AF65-F5344CB8AC3E}">
        <p14:creationId xmlns:p14="http://schemas.microsoft.com/office/powerpoint/2010/main" val="24090813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E5315F-CA5D-D145-8115-B95F01EEC4E7}"/>
              </a:ext>
            </a:extLst>
          </p:cNvPr>
          <p:cNvSpPr>
            <a:spLocks noGrp="1"/>
          </p:cNvSpPr>
          <p:nvPr>
            <p:ph type="ctrTitle"/>
          </p:nvPr>
        </p:nvSpPr>
        <p:spPr>
          <a:xfrm>
            <a:off x="1524000" y="1122363"/>
            <a:ext cx="9144000" cy="2387600"/>
          </a:xfrm>
        </p:spPr>
        <p:txBody>
          <a:bodyPr anchor="b"/>
          <a:lstStyle>
            <a:lvl1pPr algn="ctr">
              <a:defRPr sz="6000">
                <a:latin typeface="Arial" panose="020B0604020202020204" pitchFamily="34" charset="0"/>
                <a:cs typeface="Arial" panose="020B0604020202020204" pitchFamily="34" charset="0"/>
              </a:defRPr>
            </a:lvl1pPr>
          </a:lstStyle>
          <a:p>
            <a:r>
              <a:rPr lang="en-US" dirty="0"/>
              <a:t>Click to edit Master title style</a:t>
            </a:r>
          </a:p>
        </p:txBody>
      </p:sp>
      <p:sp>
        <p:nvSpPr>
          <p:cNvPr id="3" name="Subtitle 2">
            <a:extLst>
              <a:ext uri="{FF2B5EF4-FFF2-40B4-BE49-F238E27FC236}">
                <a16:creationId xmlns:a16="http://schemas.microsoft.com/office/drawing/2014/main" id="{FCE987BB-354E-E64C-8406-9568D0C3D053}"/>
              </a:ext>
            </a:extLst>
          </p:cNvPr>
          <p:cNvSpPr>
            <a:spLocks noGrp="1"/>
          </p:cNvSpPr>
          <p:nvPr>
            <p:ph type="subTitle" idx="1"/>
          </p:nvPr>
        </p:nvSpPr>
        <p:spPr>
          <a:xfrm>
            <a:off x="1524000" y="3602038"/>
            <a:ext cx="9144000" cy="1655762"/>
          </a:xfrm>
        </p:spPr>
        <p:txBody>
          <a:bodyPr/>
          <a:lstStyle>
            <a:lvl1pPr marL="0" indent="0" algn="ctr">
              <a:buNone/>
              <a:defRPr sz="2400">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1817798-40EA-E048-B2F6-CEB61DB01F87}"/>
              </a:ext>
            </a:extLst>
          </p:cNvPr>
          <p:cNvSpPr>
            <a:spLocks noGrp="1"/>
          </p:cNvSpPr>
          <p:nvPr>
            <p:ph type="dt" sz="half" idx="10"/>
          </p:nvPr>
        </p:nvSpPr>
        <p:spPr/>
        <p:txBody>
          <a:bodyPr/>
          <a:lstStyle/>
          <a:p>
            <a:fld id="{401DB8B0-1977-2B42-A56B-C918E62B4FAC}" type="datetimeFigureOut">
              <a:rPr lang="en-US" smtClean="0"/>
              <a:t>7/15/21</a:t>
            </a:fld>
            <a:endParaRPr lang="en-US"/>
          </a:p>
        </p:txBody>
      </p:sp>
      <p:sp>
        <p:nvSpPr>
          <p:cNvPr id="5" name="Footer Placeholder 4">
            <a:extLst>
              <a:ext uri="{FF2B5EF4-FFF2-40B4-BE49-F238E27FC236}">
                <a16:creationId xmlns:a16="http://schemas.microsoft.com/office/drawing/2014/main" id="{E62304C7-4A42-B54F-8CB8-565D88E1DC0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7A9EA1D-BE83-4E4F-A7C4-4E593A564F2A}"/>
              </a:ext>
            </a:extLst>
          </p:cNvPr>
          <p:cNvSpPr>
            <a:spLocks noGrp="1"/>
          </p:cNvSpPr>
          <p:nvPr>
            <p:ph type="sldNum" sz="quarter" idx="12"/>
          </p:nvPr>
        </p:nvSpPr>
        <p:spPr/>
        <p:txBody>
          <a:bodyPr/>
          <a:lstStyle/>
          <a:p>
            <a:fld id="{E39FB233-B43E-0842-A591-ADAC6A9E489A}" type="slidenum">
              <a:rPr lang="en-US" smtClean="0"/>
              <a:t>‹#›</a:t>
            </a:fld>
            <a:endParaRPr lang="en-US"/>
          </a:p>
        </p:txBody>
      </p:sp>
    </p:spTree>
    <p:extLst>
      <p:ext uri="{BB962C8B-B14F-4D97-AF65-F5344CB8AC3E}">
        <p14:creationId xmlns:p14="http://schemas.microsoft.com/office/powerpoint/2010/main" val="24732862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1C011F-2FC3-9C49-9627-A4DFA6AA197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7F50275-E162-7E47-9EBE-08890FF7FEE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004FDEA-7DF4-D248-A13E-3F42EF147492}"/>
              </a:ext>
            </a:extLst>
          </p:cNvPr>
          <p:cNvSpPr>
            <a:spLocks noGrp="1"/>
          </p:cNvSpPr>
          <p:nvPr>
            <p:ph type="dt" sz="half" idx="10"/>
          </p:nvPr>
        </p:nvSpPr>
        <p:spPr/>
        <p:txBody>
          <a:bodyPr/>
          <a:lstStyle/>
          <a:p>
            <a:fld id="{401DB8B0-1977-2B42-A56B-C918E62B4FAC}" type="datetimeFigureOut">
              <a:rPr lang="en-US" smtClean="0"/>
              <a:t>7/15/21</a:t>
            </a:fld>
            <a:endParaRPr lang="en-US"/>
          </a:p>
        </p:txBody>
      </p:sp>
      <p:sp>
        <p:nvSpPr>
          <p:cNvPr id="5" name="Footer Placeholder 4">
            <a:extLst>
              <a:ext uri="{FF2B5EF4-FFF2-40B4-BE49-F238E27FC236}">
                <a16:creationId xmlns:a16="http://schemas.microsoft.com/office/drawing/2014/main" id="{A3657EA6-3C2F-074B-86EA-D04E398497F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1669BB9-82F7-3F49-A061-C04B9891C67B}"/>
              </a:ext>
            </a:extLst>
          </p:cNvPr>
          <p:cNvSpPr>
            <a:spLocks noGrp="1"/>
          </p:cNvSpPr>
          <p:nvPr>
            <p:ph type="sldNum" sz="quarter" idx="12"/>
          </p:nvPr>
        </p:nvSpPr>
        <p:spPr/>
        <p:txBody>
          <a:bodyPr/>
          <a:lstStyle/>
          <a:p>
            <a:fld id="{E39FB233-B43E-0842-A591-ADAC6A9E489A}" type="slidenum">
              <a:rPr lang="en-US" smtClean="0"/>
              <a:t>‹#›</a:t>
            </a:fld>
            <a:endParaRPr lang="en-US"/>
          </a:p>
        </p:txBody>
      </p:sp>
    </p:spTree>
    <p:extLst>
      <p:ext uri="{BB962C8B-B14F-4D97-AF65-F5344CB8AC3E}">
        <p14:creationId xmlns:p14="http://schemas.microsoft.com/office/powerpoint/2010/main" val="41362118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D726EF9-A353-BD42-8620-EFEE17D49DE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E582FB1-ED3F-8F44-B3FB-7243AD56745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35778AC-F2E3-6048-8D01-88ACE3FD0830}"/>
              </a:ext>
            </a:extLst>
          </p:cNvPr>
          <p:cNvSpPr>
            <a:spLocks noGrp="1"/>
          </p:cNvSpPr>
          <p:nvPr>
            <p:ph type="dt" sz="half" idx="10"/>
          </p:nvPr>
        </p:nvSpPr>
        <p:spPr/>
        <p:txBody>
          <a:bodyPr/>
          <a:lstStyle/>
          <a:p>
            <a:fld id="{401DB8B0-1977-2B42-A56B-C918E62B4FAC}" type="datetimeFigureOut">
              <a:rPr lang="en-US" smtClean="0"/>
              <a:t>7/15/21</a:t>
            </a:fld>
            <a:endParaRPr lang="en-US"/>
          </a:p>
        </p:txBody>
      </p:sp>
      <p:sp>
        <p:nvSpPr>
          <p:cNvPr id="5" name="Footer Placeholder 4">
            <a:extLst>
              <a:ext uri="{FF2B5EF4-FFF2-40B4-BE49-F238E27FC236}">
                <a16:creationId xmlns:a16="http://schemas.microsoft.com/office/drawing/2014/main" id="{F7C53DE1-1740-A146-8A78-FCD02B46683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6EC02B-244B-2847-B9B8-5EAB5C254FC9}"/>
              </a:ext>
            </a:extLst>
          </p:cNvPr>
          <p:cNvSpPr>
            <a:spLocks noGrp="1"/>
          </p:cNvSpPr>
          <p:nvPr>
            <p:ph type="sldNum" sz="quarter" idx="12"/>
          </p:nvPr>
        </p:nvSpPr>
        <p:spPr/>
        <p:txBody>
          <a:bodyPr/>
          <a:lstStyle/>
          <a:p>
            <a:fld id="{E39FB233-B43E-0842-A591-ADAC6A9E489A}" type="slidenum">
              <a:rPr lang="en-US" smtClean="0"/>
              <a:t>‹#›</a:t>
            </a:fld>
            <a:endParaRPr lang="en-US"/>
          </a:p>
        </p:txBody>
      </p:sp>
    </p:spTree>
    <p:extLst>
      <p:ext uri="{BB962C8B-B14F-4D97-AF65-F5344CB8AC3E}">
        <p14:creationId xmlns:p14="http://schemas.microsoft.com/office/powerpoint/2010/main" val="42632850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754950-C34E-AB48-A296-B5A6006E8CB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591B176-1BC3-DA45-B975-6362F4C4227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F472E27-AD5B-5944-B694-13FEDA5D1FE9}"/>
              </a:ext>
            </a:extLst>
          </p:cNvPr>
          <p:cNvSpPr>
            <a:spLocks noGrp="1"/>
          </p:cNvSpPr>
          <p:nvPr>
            <p:ph type="dt" sz="half" idx="10"/>
          </p:nvPr>
        </p:nvSpPr>
        <p:spPr/>
        <p:txBody>
          <a:bodyPr/>
          <a:lstStyle/>
          <a:p>
            <a:fld id="{401DB8B0-1977-2B42-A56B-C918E62B4FAC}" type="datetimeFigureOut">
              <a:rPr lang="en-US" smtClean="0"/>
              <a:t>7/15/21</a:t>
            </a:fld>
            <a:endParaRPr lang="en-US"/>
          </a:p>
        </p:txBody>
      </p:sp>
      <p:sp>
        <p:nvSpPr>
          <p:cNvPr id="5" name="Footer Placeholder 4">
            <a:extLst>
              <a:ext uri="{FF2B5EF4-FFF2-40B4-BE49-F238E27FC236}">
                <a16:creationId xmlns:a16="http://schemas.microsoft.com/office/drawing/2014/main" id="{0627AE9C-BD22-B647-9EF8-C06E7D6893E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B8FB1FF-9EC2-FA43-9832-A0935E2A8FB7}"/>
              </a:ext>
            </a:extLst>
          </p:cNvPr>
          <p:cNvSpPr>
            <a:spLocks noGrp="1"/>
          </p:cNvSpPr>
          <p:nvPr>
            <p:ph type="sldNum" sz="quarter" idx="12"/>
          </p:nvPr>
        </p:nvSpPr>
        <p:spPr/>
        <p:txBody>
          <a:bodyPr/>
          <a:lstStyle/>
          <a:p>
            <a:fld id="{E39FB233-B43E-0842-A591-ADAC6A9E489A}" type="slidenum">
              <a:rPr lang="en-US" smtClean="0"/>
              <a:t>‹#›</a:t>
            </a:fld>
            <a:endParaRPr lang="en-US"/>
          </a:p>
        </p:txBody>
      </p:sp>
    </p:spTree>
    <p:extLst>
      <p:ext uri="{BB962C8B-B14F-4D97-AF65-F5344CB8AC3E}">
        <p14:creationId xmlns:p14="http://schemas.microsoft.com/office/powerpoint/2010/main" val="28475042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B6B8ED-A1E8-3342-B2D8-CA764B8BDD9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702E419-5791-294D-A990-0501A89E238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2B743F-6607-3A40-B68D-FAC178923CA0}"/>
              </a:ext>
            </a:extLst>
          </p:cNvPr>
          <p:cNvSpPr>
            <a:spLocks noGrp="1"/>
          </p:cNvSpPr>
          <p:nvPr>
            <p:ph type="dt" sz="half" idx="10"/>
          </p:nvPr>
        </p:nvSpPr>
        <p:spPr/>
        <p:txBody>
          <a:bodyPr/>
          <a:lstStyle/>
          <a:p>
            <a:fld id="{401DB8B0-1977-2B42-A56B-C918E62B4FAC}" type="datetimeFigureOut">
              <a:rPr lang="en-US" smtClean="0"/>
              <a:t>7/15/21</a:t>
            </a:fld>
            <a:endParaRPr lang="en-US"/>
          </a:p>
        </p:txBody>
      </p:sp>
      <p:sp>
        <p:nvSpPr>
          <p:cNvPr id="5" name="Footer Placeholder 4">
            <a:extLst>
              <a:ext uri="{FF2B5EF4-FFF2-40B4-BE49-F238E27FC236}">
                <a16:creationId xmlns:a16="http://schemas.microsoft.com/office/drawing/2014/main" id="{4319CC64-23FB-A140-8EA2-19D922EC87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EEDC5B5-D90A-494F-BB28-F89F09831617}"/>
              </a:ext>
            </a:extLst>
          </p:cNvPr>
          <p:cNvSpPr>
            <a:spLocks noGrp="1"/>
          </p:cNvSpPr>
          <p:nvPr>
            <p:ph type="sldNum" sz="quarter" idx="12"/>
          </p:nvPr>
        </p:nvSpPr>
        <p:spPr/>
        <p:txBody>
          <a:bodyPr/>
          <a:lstStyle/>
          <a:p>
            <a:fld id="{E39FB233-B43E-0842-A591-ADAC6A9E489A}" type="slidenum">
              <a:rPr lang="en-US" smtClean="0"/>
              <a:t>‹#›</a:t>
            </a:fld>
            <a:endParaRPr lang="en-US"/>
          </a:p>
        </p:txBody>
      </p:sp>
    </p:spTree>
    <p:extLst>
      <p:ext uri="{BB962C8B-B14F-4D97-AF65-F5344CB8AC3E}">
        <p14:creationId xmlns:p14="http://schemas.microsoft.com/office/powerpoint/2010/main" val="8483225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4953C7-2C0C-C94C-8548-3F66D2C6850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910CC72-C174-844E-B06F-DC400FB3A23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F063393-3A6F-8440-A4CB-730B643BCDC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FE5AF43-7B62-394C-AB0C-6597AC58AE71}"/>
              </a:ext>
            </a:extLst>
          </p:cNvPr>
          <p:cNvSpPr>
            <a:spLocks noGrp="1"/>
          </p:cNvSpPr>
          <p:nvPr>
            <p:ph type="dt" sz="half" idx="10"/>
          </p:nvPr>
        </p:nvSpPr>
        <p:spPr/>
        <p:txBody>
          <a:bodyPr/>
          <a:lstStyle/>
          <a:p>
            <a:fld id="{401DB8B0-1977-2B42-A56B-C918E62B4FAC}" type="datetimeFigureOut">
              <a:rPr lang="en-US" smtClean="0"/>
              <a:t>7/15/21</a:t>
            </a:fld>
            <a:endParaRPr lang="en-US"/>
          </a:p>
        </p:txBody>
      </p:sp>
      <p:sp>
        <p:nvSpPr>
          <p:cNvPr id="6" name="Footer Placeholder 5">
            <a:extLst>
              <a:ext uri="{FF2B5EF4-FFF2-40B4-BE49-F238E27FC236}">
                <a16:creationId xmlns:a16="http://schemas.microsoft.com/office/drawing/2014/main" id="{017A58B0-D671-6C41-ABB9-FDD2A1A3955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AFCA460-E436-2B46-9907-A1E5AFF1B578}"/>
              </a:ext>
            </a:extLst>
          </p:cNvPr>
          <p:cNvSpPr>
            <a:spLocks noGrp="1"/>
          </p:cNvSpPr>
          <p:nvPr>
            <p:ph type="sldNum" sz="quarter" idx="12"/>
          </p:nvPr>
        </p:nvSpPr>
        <p:spPr/>
        <p:txBody>
          <a:bodyPr/>
          <a:lstStyle/>
          <a:p>
            <a:fld id="{E39FB233-B43E-0842-A591-ADAC6A9E489A}" type="slidenum">
              <a:rPr lang="en-US" smtClean="0"/>
              <a:t>‹#›</a:t>
            </a:fld>
            <a:endParaRPr lang="en-US"/>
          </a:p>
        </p:txBody>
      </p:sp>
    </p:spTree>
    <p:extLst>
      <p:ext uri="{BB962C8B-B14F-4D97-AF65-F5344CB8AC3E}">
        <p14:creationId xmlns:p14="http://schemas.microsoft.com/office/powerpoint/2010/main" val="21364967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B5652-1F99-6B45-8705-7092C6E7A30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D12CA77-CA08-DD43-9036-6598B464E56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9DFF1EF-F0A1-5144-AC78-EFF925526F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2FB7180-F0D0-5744-B826-6795973039E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028A51E-637B-B049-A22B-6C36FAC799C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71291F9-CF26-CF46-843B-261EC278BC5D}"/>
              </a:ext>
            </a:extLst>
          </p:cNvPr>
          <p:cNvSpPr>
            <a:spLocks noGrp="1"/>
          </p:cNvSpPr>
          <p:nvPr>
            <p:ph type="dt" sz="half" idx="10"/>
          </p:nvPr>
        </p:nvSpPr>
        <p:spPr/>
        <p:txBody>
          <a:bodyPr/>
          <a:lstStyle/>
          <a:p>
            <a:fld id="{401DB8B0-1977-2B42-A56B-C918E62B4FAC}" type="datetimeFigureOut">
              <a:rPr lang="en-US" smtClean="0"/>
              <a:t>7/15/21</a:t>
            </a:fld>
            <a:endParaRPr lang="en-US"/>
          </a:p>
        </p:txBody>
      </p:sp>
      <p:sp>
        <p:nvSpPr>
          <p:cNvPr id="8" name="Footer Placeholder 7">
            <a:extLst>
              <a:ext uri="{FF2B5EF4-FFF2-40B4-BE49-F238E27FC236}">
                <a16:creationId xmlns:a16="http://schemas.microsoft.com/office/drawing/2014/main" id="{B5878838-3DB9-3E4E-B23D-46CA6498BAF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B9F45C2-1C3C-794B-A4C5-9E3F21C4AEA1}"/>
              </a:ext>
            </a:extLst>
          </p:cNvPr>
          <p:cNvSpPr>
            <a:spLocks noGrp="1"/>
          </p:cNvSpPr>
          <p:nvPr>
            <p:ph type="sldNum" sz="quarter" idx="12"/>
          </p:nvPr>
        </p:nvSpPr>
        <p:spPr/>
        <p:txBody>
          <a:bodyPr/>
          <a:lstStyle/>
          <a:p>
            <a:fld id="{E39FB233-B43E-0842-A591-ADAC6A9E489A}" type="slidenum">
              <a:rPr lang="en-US" smtClean="0"/>
              <a:t>‹#›</a:t>
            </a:fld>
            <a:endParaRPr lang="en-US"/>
          </a:p>
        </p:txBody>
      </p:sp>
    </p:spTree>
    <p:extLst>
      <p:ext uri="{BB962C8B-B14F-4D97-AF65-F5344CB8AC3E}">
        <p14:creationId xmlns:p14="http://schemas.microsoft.com/office/powerpoint/2010/main" val="23958429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E2162B-DC8A-AB46-8E11-788968C74A2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88506D6-A99A-B246-BB62-2985DFE169DA}"/>
              </a:ext>
            </a:extLst>
          </p:cNvPr>
          <p:cNvSpPr>
            <a:spLocks noGrp="1"/>
          </p:cNvSpPr>
          <p:nvPr>
            <p:ph type="dt" sz="half" idx="10"/>
          </p:nvPr>
        </p:nvSpPr>
        <p:spPr/>
        <p:txBody>
          <a:bodyPr/>
          <a:lstStyle/>
          <a:p>
            <a:fld id="{401DB8B0-1977-2B42-A56B-C918E62B4FAC}" type="datetimeFigureOut">
              <a:rPr lang="en-US" smtClean="0"/>
              <a:t>7/15/21</a:t>
            </a:fld>
            <a:endParaRPr lang="en-US"/>
          </a:p>
        </p:txBody>
      </p:sp>
      <p:sp>
        <p:nvSpPr>
          <p:cNvPr id="4" name="Footer Placeholder 3">
            <a:extLst>
              <a:ext uri="{FF2B5EF4-FFF2-40B4-BE49-F238E27FC236}">
                <a16:creationId xmlns:a16="http://schemas.microsoft.com/office/drawing/2014/main" id="{2F7642AD-BBCC-EA4A-8E4C-6051AED5417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0845190-8BB1-174B-BB9C-6D84D3D21EE5}"/>
              </a:ext>
            </a:extLst>
          </p:cNvPr>
          <p:cNvSpPr>
            <a:spLocks noGrp="1"/>
          </p:cNvSpPr>
          <p:nvPr>
            <p:ph type="sldNum" sz="quarter" idx="12"/>
          </p:nvPr>
        </p:nvSpPr>
        <p:spPr/>
        <p:txBody>
          <a:bodyPr/>
          <a:lstStyle/>
          <a:p>
            <a:fld id="{E39FB233-B43E-0842-A591-ADAC6A9E489A}" type="slidenum">
              <a:rPr lang="en-US" smtClean="0"/>
              <a:t>‹#›</a:t>
            </a:fld>
            <a:endParaRPr lang="en-US"/>
          </a:p>
        </p:txBody>
      </p:sp>
    </p:spTree>
    <p:extLst>
      <p:ext uri="{BB962C8B-B14F-4D97-AF65-F5344CB8AC3E}">
        <p14:creationId xmlns:p14="http://schemas.microsoft.com/office/powerpoint/2010/main" val="11459886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891AD9B-8748-7840-915C-B7B30782BDFE}"/>
              </a:ext>
            </a:extLst>
          </p:cNvPr>
          <p:cNvSpPr>
            <a:spLocks noGrp="1"/>
          </p:cNvSpPr>
          <p:nvPr>
            <p:ph type="dt" sz="half" idx="10"/>
          </p:nvPr>
        </p:nvSpPr>
        <p:spPr/>
        <p:txBody>
          <a:bodyPr/>
          <a:lstStyle/>
          <a:p>
            <a:fld id="{401DB8B0-1977-2B42-A56B-C918E62B4FAC}" type="datetimeFigureOut">
              <a:rPr lang="en-US" smtClean="0"/>
              <a:t>7/15/21</a:t>
            </a:fld>
            <a:endParaRPr lang="en-US"/>
          </a:p>
        </p:txBody>
      </p:sp>
      <p:sp>
        <p:nvSpPr>
          <p:cNvPr id="3" name="Footer Placeholder 2">
            <a:extLst>
              <a:ext uri="{FF2B5EF4-FFF2-40B4-BE49-F238E27FC236}">
                <a16:creationId xmlns:a16="http://schemas.microsoft.com/office/drawing/2014/main" id="{56BC5403-1C97-1E45-A161-28625317E47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6E28E59-2FED-6D4D-9320-420F98FB1AD8}"/>
              </a:ext>
            </a:extLst>
          </p:cNvPr>
          <p:cNvSpPr>
            <a:spLocks noGrp="1"/>
          </p:cNvSpPr>
          <p:nvPr>
            <p:ph type="sldNum" sz="quarter" idx="12"/>
          </p:nvPr>
        </p:nvSpPr>
        <p:spPr/>
        <p:txBody>
          <a:bodyPr/>
          <a:lstStyle/>
          <a:p>
            <a:fld id="{E39FB233-B43E-0842-A591-ADAC6A9E489A}" type="slidenum">
              <a:rPr lang="en-US" smtClean="0"/>
              <a:t>‹#›</a:t>
            </a:fld>
            <a:endParaRPr lang="en-US"/>
          </a:p>
        </p:txBody>
      </p:sp>
    </p:spTree>
    <p:extLst>
      <p:ext uri="{BB962C8B-B14F-4D97-AF65-F5344CB8AC3E}">
        <p14:creationId xmlns:p14="http://schemas.microsoft.com/office/powerpoint/2010/main" val="39078231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85552A-EC75-0345-B0FF-7662935CC54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506B8F4-BE5B-1344-B1CD-5F6996F61E1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B106BEF-AB20-4248-AAFC-2FAE4935050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78A20D4-1054-BE4D-BA10-CC3CB3C82D32}"/>
              </a:ext>
            </a:extLst>
          </p:cNvPr>
          <p:cNvSpPr>
            <a:spLocks noGrp="1"/>
          </p:cNvSpPr>
          <p:nvPr>
            <p:ph type="dt" sz="half" idx="10"/>
          </p:nvPr>
        </p:nvSpPr>
        <p:spPr/>
        <p:txBody>
          <a:bodyPr/>
          <a:lstStyle/>
          <a:p>
            <a:fld id="{401DB8B0-1977-2B42-A56B-C918E62B4FAC}" type="datetimeFigureOut">
              <a:rPr lang="en-US" smtClean="0"/>
              <a:t>7/15/21</a:t>
            </a:fld>
            <a:endParaRPr lang="en-US"/>
          </a:p>
        </p:txBody>
      </p:sp>
      <p:sp>
        <p:nvSpPr>
          <p:cNvPr id="6" name="Footer Placeholder 5">
            <a:extLst>
              <a:ext uri="{FF2B5EF4-FFF2-40B4-BE49-F238E27FC236}">
                <a16:creationId xmlns:a16="http://schemas.microsoft.com/office/drawing/2014/main" id="{6F40EFA9-3173-E647-AF52-4EC6293C90E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B44BCC7-9D94-8345-8671-96BC0A4012B4}"/>
              </a:ext>
            </a:extLst>
          </p:cNvPr>
          <p:cNvSpPr>
            <a:spLocks noGrp="1"/>
          </p:cNvSpPr>
          <p:nvPr>
            <p:ph type="sldNum" sz="quarter" idx="12"/>
          </p:nvPr>
        </p:nvSpPr>
        <p:spPr/>
        <p:txBody>
          <a:bodyPr/>
          <a:lstStyle/>
          <a:p>
            <a:fld id="{E39FB233-B43E-0842-A591-ADAC6A9E489A}" type="slidenum">
              <a:rPr lang="en-US" smtClean="0"/>
              <a:t>‹#›</a:t>
            </a:fld>
            <a:endParaRPr lang="en-US"/>
          </a:p>
        </p:txBody>
      </p:sp>
    </p:spTree>
    <p:extLst>
      <p:ext uri="{BB962C8B-B14F-4D97-AF65-F5344CB8AC3E}">
        <p14:creationId xmlns:p14="http://schemas.microsoft.com/office/powerpoint/2010/main" val="35859732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7535A7-889E-0C4F-AB78-D4CC1D92A18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BA6C746-38E0-404F-8375-AE5B9503FB8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AA0A0A7-A09E-3E4C-8751-702048FBD79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1577707-975A-0B45-B4C9-D131AF50BCC2}"/>
              </a:ext>
            </a:extLst>
          </p:cNvPr>
          <p:cNvSpPr>
            <a:spLocks noGrp="1"/>
          </p:cNvSpPr>
          <p:nvPr>
            <p:ph type="dt" sz="half" idx="10"/>
          </p:nvPr>
        </p:nvSpPr>
        <p:spPr/>
        <p:txBody>
          <a:bodyPr/>
          <a:lstStyle/>
          <a:p>
            <a:fld id="{401DB8B0-1977-2B42-A56B-C918E62B4FAC}" type="datetimeFigureOut">
              <a:rPr lang="en-US" smtClean="0"/>
              <a:t>7/15/21</a:t>
            </a:fld>
            <a:endParaRPr lang="en-US"/>
          </a:p>
        </p:txBody>
      </p:sp>
      <p:sp>
        <p:nvSpPr>
          <p:cNvPr id="6" name="Footer Placeholder 5">
            <a:extLst>
              <a:ext uri="{FF2B5EF4-FFF2-40B4-BE49-F238E27FC236}">
                <a16:creationId xmlns:a16="http://schemas.microsoft.com/office/drawing/2014/main" id="{FB6B1619-BF78-3445-9734-61F0CFB336D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D44CAF0-FAEA-0744-BE23-0851881C061E}"/>
              </a:ext>
            </a:extLst>
          </p:cNvPr>
          <p:cNvSpPr>
            <a:spLocks noGrp="1"/>
          </p:cNvSpPr>
          <p:nvPr>
            <p:ph type="sldNum" sz="quarter" idx="12"/>
          </p:nvPr>
        </p:nvSpPr>
        <p:spPr/>
        <p:txBody>
          <a:bodyPr/>
          <a:lstStyle/>
          <a:p>
            <a:fld id="{E39FB233-B43E-0842-A591-ADAC6A9E489A}" type="slidenum">
              <a:rPr lang="en-US" smtClean="0"/>
              <a:t>‹#›</a:t>
            </a:fld>
            <a:endParaRPr lang="en-US"/>
          </a:p>
        </p:txBody>
      </p:sp>
    </p:spTree>
    <p:extLst>
      <p:ext uri="{BB962C8B-B14F-4D97-AF65-F5344CB8AC3E}">
        <p14:creationId xmlns:p14="http://schemas.microsoft.com/office/powerpoint/2010/main" val="29821363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E89D42E-0A1F-3240-BB32-5E665071C6F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AC640B1-0A96-FE42-B8A2-625742761C0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D9C9178-157A-C24F-AC77-AAFCA8CC8CA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01DB8B0-1977-2B42-A56B-C918E62B4FAC}" type="datetimeFigureOut">
              <a:rPr lang="en-US" smtClean="0"/>
              <a:t>7/15/21</a:t>
            </a:fld>
            <a:endParaRPr lang="en-US"/>
          </a:p>
        </p:txBody>
      </p:sp>
      <p:sp>
        <p:nvSpPr>
          <p:cNvPr id="5" name="Footer Placeholder 4">
            <a:extLst>
              <a:ext uri="{FF2B5EF4-FFF2-40B4-BE49-F238E27FC236}">
                <a16:creationId xmlns:a16="http://schemas.microsoft.com/office/drawing/2014/main" id="{FC04F286-BCDB-F247-8915-615B4304FFC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29A35DF-29EC-144F-8553-6A09CA6F6ED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39FB233-B43E-0842-A591-ADAC6A9E489A}" type="slidenum">
              <a:rPr lang="en-US" smtClean="0"/>
              <a:t>‹#›</a:t>
            </a:fld>
            <a:endParaRPr lang="en-US"/>
          </a:p>
        </p:txBody>
      </p:sp>
    </p:spTree>
    <p:extLst>
      <p:ext uri="{BB962C8B-B14F-4D97-AF65-F5344CB8AC3E}">
        <p14:creationId xmlns:p14="http://schemas.microsoft.com/office/powerpoint/2010/main" val="174186037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3.tiff"/></Relationships>
</file>

<file path=ppt/slides/_rels/slide11.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3.tiff"/></Relationships>
</file>

<file path=ppt/slides/_rels/slide1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3.tiff"/><Relationship Id="rId4" Type="http://schemas.openxmlformats.org/officeDocument/2006/relationships/image" Target="../media/image10.jpeg"/></Relationships>
</file>

<file path=ppt/slides/_rels/slide14.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3.tiff"/></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3.tiff"/></Relationships>
</file>

<file path=ppt/slides/_rels/slide17.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3.tiff"/></Relationships>
</file>

<file path=ppt/slides/_rels/slide18.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3.tiff"/></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3.tiff"/><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tiff"/></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3.tiff"/><Relationship Id="rId4" Type="http://schemas.openxmlformats.org/officeDocument/2006/relationships/image" Target="../media/image14.png"/></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3.tiff"/><Relationship Id="rId4" Type="http://schemas.openxmlformats.org/officeDocument/2006/relationships/image" Target="../media/image14.png"/></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6.xml"/><Relationship Id="rId5" Type="http://schemas.openxmlformats.org/officeDocument/2006/relationships/image" Target="../media/image3.tiff"/><Relationship Id="rId4" Type="http://schemas.openxmlformats.org/officeDocument/2006/relationships/image" Target="../media/image16.png"/></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2.xml"/><Relationship Id="rId1" Type="http://schemas.openxmlformats.org/officeDocument/2006/relationships/slideLayout" Target="../slideLayouts/slideLayout6.xml"/><Relationship Id="rId5" Type="http://schemas.openxmlformats.org/officeDocument/2006/relationships/image" Target="../media/image3.tiff"/><Relationship Id="rId4" Type="http://schemas.openxmlformats.org/officeDocument/2006/relationships/image" Target="../media/image16.png"/></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3.xml"/><Relationship Id="rId1" Type="http://schemas.openxmlformats.org/officeDocument/2006/relationships/slideLayout" Target="../slideLayouts/slideLayout6.xml"/><Relationship Id="rId5" Type="http://schemas.openxmlformats.org/officeDocument/2006/relationships/image" Target="../media/image3.tiff"/><Relationship Id="rId4" Type="http://schemas.openxmlformats.org/officeDocument/2006/relationships/image" Target="../media/image16.png"/></Relationships>
</file>

<file path=ppt/slides/_rels/slide25.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6.jpe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6.jpe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17.jpe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17.jpe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tiff"/></Relationships>
</file>

<file path=ppt/slides/_rels/slide30.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3.tiff"/><Relationship Id="rId5" Type="http://schemas.openxmlformats.org/officeDocument/2006/relationships/image" Target="../media/image20.tiff"/><Relationship Id="rId4" Type="http://schemas.openxmlformats.org/officeDocument/2006/relationships/image" Target="../media/image19.tiff"/></Relationships>
</file>

<file path=ppt/slides/_rels/slide32.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tiff"/></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3.tiff"/></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3.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7AED97-ED20-8040-9130-2C7A0C4C0C25}"/>
              </a:ext>
            </a:extLst>
          </p:cNvPr>
          <p:cNvSpPr>
            <a:spLocks noGrp="1"/>
          </p:cNvSpPr>
          <p:nvPr>
            <p:ph type="ctrTitle"/>
          </p:nvPr>
        </p:nvSpPr>
        <p:spPr>
          <a:xfrm>
            <a:off x="633121" y="607218"/>
            <a:ext cx="4913577" cy="2387600"/>
          </a:xfrm>
        </p:spPr>
        <p:txBody>
          <a:bodyPr>
            <a:normAutofit/>
          </a:bodyPr>
          <a:lstStyle/>
          <a:p>
            <a:r>
              <a:rPr lang="en-US" sz="2800" dirty="0"/>
              <a:t>Nutrient availability increases leaf nitrogen at the expense of whole plant growth in a closed canopy temperate forest</a:t>
            </a:r>
            <a:endParaRPr lang="en-US" sz="2800" dirty="0">
              <a:latin typeface="Arial" panose="020B0604020202020204" pitchFamily="34" charset="0"/>
              <a:cs typeface="Arial" panose="020B0604020202020204" pitchFamily="34" charset="0"/>
            </a:endParaRPr>
          </a:p>
        </p:txBody>
      </p:sp>
      <p:sp>
        <p:nvSpPr>
          <p:cNvPr id="3" name="Subtitle 2">
            <a:extLst>
              <a:ext uri="{FF2B5EF4-FFF2-40B4-BE49-F238E27FC236}">
                <a16:creationId xmlns:a16="http://schemas.microsoft.com/office/drawing/2014/main" id="{2C098A22-501D-4744-8E1C-5B9169FB56B4}"/>
              </a:ext>
            </a:extLst>
          </p:cNvPr>
          <p:cNvSpPr>
            <a:spLocks noGrp="1"/>
          </p:cNvSpPr>
          <p:nvPr>
            <p:ph type="subTitle" idx="1"/>
          </p:nvPr>
        </p:nvSpPr>
        <p:spPr>
          <a:xfrm>
            <a:off x="700211" y="3863182"/>
            <a:ext cx="4779398" cy="1655762"/>
          </a:xfrm>
        </p:spPr>
        <p:txBody>
          <a:bodyPr>
            <a:normAutofit/>
          </a:bodyPr>
          <a:lstStyle/>
          <a:p>
            <a:endParaRPr lang="en-US" dirty="0">
              <a:latin typeface="Arial" panose="020B0604020202020204" pitchFamily="34" charset="0"/>
              <a:cs typeface="Arial" panose="020B0604020202020204" pitchFamily="34" charset="0"/>
            </a:endParaRPr>
          </a:p>
          <a:p>
            <a:r>
              <a:rPr lang="en-US" sz="1800" b="1" dirty="0">
                <a:latin typeface="Arial" panose="020B0604020202020204" pitchFamily="34" charset="0"/>
                <a:cs typeface="Arial" panose="020B0604020202020204" pitchFamily="34" charset="0"/>
              </a:rPr>
              <a:t>Evan </a:t>
            </a:r>
            <a:r>
              <a:rPr lang="en-US" sz="1800" b="1" dirty="0"/>
              <a:t>A. Perkowski</a:t>
            </a:r>
            <a:r>
              <a:rPr lang="en-US" sz="1800" b="1" baseline="30000" dirty="0"/>
              <a:t>1</a:t>
            </a:r>
            <a:r>
              <a:rPr lang="en-US" sz="1800" dirty="0"/>
              <a:t>; David W. Frey</a:t>
            </a:r>
            <a:r>
              <a:rPr lang="en-US" sz="1800" baseline="30000" dirty="0"/>
              <a:t>2</a:t>
            </a:r>
            <a:r>
              <a:rPr lang="en-US" sz="1800" dirty="0"/>
              <a:t>; Christine L. Goodale</a:t>
            </a:r>
            <a:r>
              <a:rPr lang="en-US" sz="1800" baseline="30000" dirty="0"/>
              <a:t>2</a:t>
            </a:r>
            <a:r>
              <a:rPr lang="en-US" sz="1800" dirty="0"/>
              <a:t>; Nicholas G. Smith</a:t>
            </a:r>
            <a:r>
              <a:rPr lang="en-US" sz="1800" baseline="30000" dirty="0"/>
              <a:t>1</a:t>
            </a:r>
            <a:endParaRPr lang="en-US" sz="1800" dirty="0">
              <a:latin typeface="Arial" panose="020B0604020202020204" pitchFamily="34" charset="0"/>
              <a:cs typeface="Arial" panose="020B0604020202020204" pitchFamily="34" charset="0"/>
            </a:endParaRPr>
          </a:p>
        </p:txBody>
      </p:sp>
      <p:pic>
        <p:nvPicPr>
          <p:cNvPr id="5" name="Picture 4" descr="A picture containing tree, outdoor, plant, forest&#10;&#10;Description automatically generated">
            <a:extLst>
              <a:ext uri="{FF2B5EF4-FFF2-40B4-BE49-F238E27FC236}">
                <a16:creationId xmlns:a16="http://schemas.microsoft.com/office/drawing/2014/main" id="{AC3F5D7E-F567-AD41-BF39-1C3E7FE96BAC}"/>
              </a:ext>
            </a:extLst>
          </p:cNvPr>
          <p:cNvPicPr>
            <a:picLocks noChangeAspect="1"/>
          </p:cNvPicPr>
          <p:nvPr/>
        </p:nvPicPr>
        <p:blipFill>
          <a:blip r:embed="rId2"/>
          <a:stretch>
            <a:fillRect/>
          </a:stretch>
        </p:blipFill>
        <p:spPr>
          <a:xfrm>
            <a:off x="7048500" y="0"/>
            <a:ext cx="5143500" cy="6858000"/>
          </a:xfrm>
          <a:prstGeom prst="rect">
            <a:avLst/>
          </a:prstGeom>
          <a:ln w="19050">
            <a:solidFill>
              <a:schemeClr val="tx1"/>
            </a:solidFill>
          </a:ln>
        </p:spPr>
      </p:pic>
      <p:sp>
        <p:nvSpPr>
          <p:cNvPr id="4" name="TextBox 3">
            <a:extLst>
              <a:ext uri="{FF2B5EF4-FFF2-40B4-BE49-F238E27FC236}">
                <a16:creationId xmlns:a16="http://schemas.microsoft.com/office/drawing/2014/main" id="{C7023868-C9B0-0945-8599-E67E95FDAD8B}"/>
              </a:ext>
            </a:extLst>
          </p:cNvPr>
          <p:cNvSpPr txBox="1"/>
          <p:nvPr/>
        </p:nvSpPr>
        <p:spPr>
          <a:xfrm>
            <a:off x="-29759" y="6396335"/>
            <a:ext cx="4000454" cy="461665"/>
          </a:xfrm>
          <a:prstGeom prst="rect">
            <a:avLst/>
          </a:prstGeom>
          <a:noFill/>
        </p:spPr>
        <p:txBody>
          <a:bodyPr wrap="none" rtlCol="0">
            <a:spAutoFit/>
          </a:bodyPr>
          <a:lstStyle/>
          <a:p>
            <a:r>
              <a:rPr lang="en-US" sz="1200" baseline="30000" dirty="0"/>
              <a:t>1</a:t>
            </a:r>
            <a:r>
              <a:rPr lang="en-US" sz="1200" dirty="0"/>
              <a:t>Dept. of Biological Sciences, Texas Tech University</a:t>
            </a:r>
          </a:p>
          <a:p>
            <a:r>
              <a:rPr lang="en-US" sz="1200" baseline="30000" dirty="0"/>
              <a:t>2</a:t>
            </a:r>
            <a:r>
              <a:rPr lang="en-US" sz="1200" dirty="0"/>
              <a:t>Dept. of Ecology and Evolutionary Biology, Cornell University</a:t>
            </a:r>
            <a:endParaRPr lang="en-US" sz="1200" baseline="30000" dirty="0"/>
          </a:p>
        </p:txBody>
      </p:sp>
    </p:spTree>
    <p:extLst>
      <p:ext uri="{BB962C8B-B14F-4D97-AF65-F5344CB8AC3E}">
        <p14:creationId xmlns:p14="http://schemas.microsoft.com/office/powerpoint/2010/main" val="28383862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4C7FB8-3764-D043-86B0-21601F3FFB6D}"/>
              </a:ext>
            </a:extLst>
          </p:cNvPr>
          <p:cNvSpPr>
            <a:spLocks noGrp="1"/>
          </p:cNvSpPr>
          <p:nvPr>
            <p:ph type="title"/>
          </p:nvPr>
        </p:nvSpPr>
        <p:spPr/>
        <p:txBody>
          <a:bodyPr>
            <a:normAutofit fontScale="90000"/>
          </a:bodyPr>
          <a:lstStyle/>
          <a:p>
            <a:r>
              <a:rPr lang="en-US" dirty="0"/>
              <a:t>Option #2: Invest extra nitrogen toward whole plant growth at expense of leaf nitrogen</a:t>
            </a:r>
          </a:p>
        </p:txBody>
      </p:sp>
      <p:pic>
        <p:nvPicPr>
          <p:cNvPr id="6" name="Picture 5" descr="Diagram, shape&#10;&#10;Description automatically generated">
            <a:extLst>
              <a:ext uri="{FF2B5EF4-FFF2-40B4-BE49-F238E27FC236}">
                <a16:creationId xmlns:a16="http://schemas.microsoft.com/office/drawing/2014/main" id="{F697707F-78FB-3549-AFB6-FA58758B020B}"/>
              </a:ext>
            </a:extLst>
          </p:cNvPr>
          <p:cNvPicPr>
            <a:picLocks noChangeAspect="1"/>
          </p:cNvPicPr>
          <p:nvPr/>
        </p:nvPicPr>
        <p:blipFill>
          <a:blip r:embed="rId3"/>
          <a:stretch>
            <a:fillRect/>
          </a:stretch>
        </p:blipFill>
        <p:spPr>
          <a:xfrm>
            <a:off x="3009900" y="2078444"/>
            <a:ext cx="6172200" cy="4114800"/>
          </a:xfrm>
          <a:prstGeom prst="rect">
            <a:avLst/>
          </a:prstGeom>
        </p:spPr>
      </p:pic>
      <p:pic>
        <p:nvPicPr>
          <p:cNvPr id="4" name="Picture 3">
            <a:extLst>
              <a:ext uri="{FF2B5EF4-FFF2-40B4-BE49-F238E27FC236}">
                <a16:creationId xmlns:a16="http://schemas.microsoft.com/office/drawing/2014/main" id="{286F287F-B387-DF4A-9643-071EBF9A6757}"/>
              </a:ext>
            </a:extLst>
          </p:cNvPr>
          <p:cNvPicPr>
            <a:picLocks noChangeAspect="1"/>
          </p:cNvPicPr>
          <p:nvPr/>
        </p:nvPicPr>
        <p:blipFill>
          <a:blip r:embed="rId4"/>
          <a:stretch>
            <a:fillRect/>
          </a:stretch>
        </p:blipFill>
        <p:spPr>
          <a:xfrm>
            <a:off x="69574" y="6492875"/>
            <a:ext cx="401577" cy="327818"/>
          </a:xfrm>
          <a:prstGeom prst="rect">
            <a:avLst/>
          </a:prstGeom>
        </p:spPr>
      </p:pic>
      <p:sp>
        <p:nvSpPr>
          <p:cNvPr id="7" name="TextBox 6">
            <a:extLst>
              <a:ext uri="{FF2B5EF4-FFF2-40B4-BE49-F238E27FC236}">
                <a16:creationId xmlns:a16="http://schemas.microsoft.com/office/drawing/2014/main" id="{F64D69C0-09C5-7543-868B-9BCD8D9B27CE}"/>
              </a:ext>
            </a:extLst>
          </p:cNvPr>
          <p:cNvSpPr txBox="1"/>
          <p:nvPr/>
        </p:nvSpPr>
        <p:spPr>
          <a:xfrm>
            <a:off x="446336" y="6502895"/>
            <a:ext cx="1388522"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a:t>
            </a:r>
            <a:r>
              <a:rPr lang="en-US" sz="1200" dirty="0" err="1">
                <a:latin typeface="Arial" panose="020B0604020202020204" pitchFamily="34" charset="0"/>
                <a:cs typeface="Arial" panose="020B0604020202020204" pitchFamily="34" charset="0"/>
              </a:rPr>
              <a:t>EvanPerkowski</a:t>
            </a:r>
            <a:endParaRPr lang="en-US"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156353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A08609E-1260-2B42-853D-2367927BE443}"/>
              </a:ext>
            </a:extLst>
          </p:cNvPr>
          <p:cNvSpPr>
            <a:spLocks noGrp="1"/>
          </p:cNvSpPr>
          <p:nvPr>
            <p:ph type="title"/>
          </p:nvPr>
        </p:nvSpPr>
        <p:spPr/>
        <p:txBody>
          <a:bodyPr/>
          <a:lstStyle/>
          <a:p>
            <a:r>
              <a:rPr lang="en-US" dirty="0"/>
              <a:t>Study Question</a:t>
            </a:r>
          </a:p>
        </p:txBody>
      </p:sp>
      <p:sp>
        <p:nvSpPr>
          <p:cNvPr id="6" name="Rectangle 5">
            <a:extLst>
              <a:ext uri="{FF2B5EF4-FFF2-40B4-BE49-F238E27FC236}">
                <a16:creationId xmlns:a16="http://schemas.microsoft.com/office/drawing/2014/main" id="{6B5EB7BF-16A6-C44D-A995-D2F8A40C4896}"/>
              </a:ext>
            </a:extLst>
          </p:cNvPr>
          <p:cNvSpPr>
            <a:spLocks noChangeAspect="1"/>
          </p:cNvSpPr>
          <p:nvPr/>
        </p:nvSpPr>
        <p:spPr>
          <a:xfrm>
            <a:off x="1236313" y="2628900"/>
            <a:ext cx="9719374" cy="1600200"/>
          </a:xfrm>
          <a:prstGeom prst="rect">
            <a:avLst/>
          </a:prstGeom>
          <a:solidFill>
            <a:srgbClr val="00B05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Arial" panose="020B0604020202020204" pitchFamily="34" charset="0"/>
                <a:cs typeface="Arial" panose="020B0604020202020204" pitchFamily="34" charset="0"/>
              </a:rPr>
              <a:t>How do leaf and whole plant processes respond to soil nutrient availability in a closed canopy system?</a:t>
            </a:r>
          </a:p>
        </p:txBody>
      </p:sp>
      <p:pic>
        <p:nvPicPr>
          <p:cNvPr id="5" name="Picture 4">
            <a:extLst>
              <a:ext uri="{FF2B5EF4-FFF2-40B4-BE49-F238E27FC236}">
                <a16:creationId xmlns:a16="http://schemas.microsoft.com/office/drawing/2014/main" id="{93312372-DA3A-2345-A303-81F792FBB83D}"/>
              </a:ext>
            </a:extLst>
          </p:cNvPr>
          <p:cNvPicPr>
            <a:picLocks noChangeAspect="1"/>
          </p:cNvPicPr>
          <p:nvPr/>
        </p:nvPicPr>
        <p:blipFill>
          <a:blip r:embed="rId3"/>
          <a:stretch>
            <a:fillRect/>
          </a:stretch>
        </p:blipFill>
        <p:spPr>
          <a:xfrm>
            <a:off x="69574" y="6492875"/>
            <a:ext cx="401577" cy="327818"/>
          </a:xfrm>
          <a:prstGeom prst="rect">
            <a:avLst/>
          </a:prstGeom>
        </p:spPr>
      </p:pic>
      <p:sp>
        <p:nvSpPr>
          <p:cNvPr id="8" name="TextBox 7">
            <a:extLst>
              <a:ext uri="{FF2B5EF4-FFF2-40B4-BE49-F238E27FC236}">
                <a16:creationId xmlns:a16="http://schemas.microsoft.com/office/drawing/2014/main" id="{B1E5F22F-F256-4941-ACA1-EE99313FF01B}"/>
              </a:ext>
            </a:extLst>
          </p:cNvPr>
          <p:cNvSpPr txBox="1"/>
          <p:nvPr/>
        </p:nvSpPr>
        <p:spPr>
          <a:xfrm>
            <a:off x="446336" y="6502895"/>
            <a:ext cx="1388522"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a:t>
            </a:r>
            <a:r>
              <a:rPr lang="en-US" sz="1200" dirty="0" err="1">
                <a:latin typeface="Arial" panose="020B0604020202020204" pitchFamily="34" charset="0"/>
                <a:cs typeface="Arial" panose="020B0604020202020204" pitchFamily="34" charset="0"/>
              </a:rPr>
              <a:t>EvanPerkowski</a:t>
            </a:r>
            <a:endParaRPr lang="en-US"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45155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F5B56B-4092-A443-AB0B-2378DAD91EE0}"/>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Study system</a:t>
            </a:r>
          </a:p>
        </p:txBody>
      </p:sp>
      <p:sp>
        <p:nvSpPr>
          <p:cNvPr id="4" name="TextBox 3">
            <a:extLst>
              <a:ext uri="{FF2B5EF4-FFF2-40B4-BE49-F238E27FC236}">
                <a16:creationId xmlns:a16="http://schemas.microsoft.com/office/drawing/2014/main" id="{E14A7B1C-FA20-8D4A-9B30-713E3F4C5114}"/>
              </a:ext>
            </a:extLst>
          </p:cNvPr>
          <p:cNvSpPr txBox="1"/>
          <p:nvPr/>
        </p:nvSpPr>
        <p:spPr>
          <a:xfrm>
            <a:off x="385170" y="1983712"/>
            <a:ext cx="2231755" cy="646331"/>
          </a:xfrm>
          <a:prstGeom prst="rect">
            <a:avLst/>
          </a:prstGeom>
          <a:solidFill>
            <a:schemeClr val="accent1"/>
          </a:solidFill>
          <a:ln w="28575">
            <a:solidFill>
              <a:schemeClr val="tx1"/>
            </a:solidFill>
          </a:ln>
        </p:spPr>
        <p:txBody>
          <a:bodyPr wrap="square" rtlCol="0">
            <a:spAutoFit/>
          </a:bodyPr>
          <a:lstStyle/>
          <a:p>
            <a:pPr algn="ctr"/>
            <a:r>
              <a:rPr lang="en-US" b="1" dirty="0">
                <a:solidFill>
                  <a:schemeClr val="bg1"/>
                </a:solidFill>
                <a:latin typeface="Arial" panose="020B0604020202020204" pitchFamily="34" charset="0"/>
                <a:cs typeface="Arial" panose="020B0604020202020204" pitchFamily="34" charset="0"/>
              </a:rPr>
              <a:t>Soil fertilization treatments</a:t>
            </a:r>
          </a:p>
        </p:txBody>
      </p:sp>
      <p:sp>
        <p:nvSpPr>
          <p:cNvPr id="5" name="TextBox 4">
            <a:extLst>
              <a:ext uri="{FF2B5EF4-FFF2-40B4-BE49-F238E27FC236}">
                <a16:creationId xmlns:a16="http://schemas.microsoft.com/office/drawing/2014/main" id="{62F2798D-1040-964A-89E7-94718AB03EE4}"/>
              </a:ext>
            </a:extLst>
          </p:cNvPr>
          <p:cNvSpPr txBox="1"/>
          <p:nvPr/>
        </p:nvSpPr>
        <p:spPr>
          <a:xfrm>
            <a:off x="3988831" y="2122211"/>
            <a:ext cx="1063609" cy="369332"/>
          </a:xfrm>
          <a:prstGeom prst="rect">
            <a:avLst/>
          </a:prstGeom>
          <a:solidFill>
            <a:schemeClr val="accent1"/>
          </a:solidFill>
          <a:ln w="28575">
            <a:solidFill>
              <a:schemeClr val="tx1"/>
            </a:solidFill>
          </a:ln>
        </p:spPr>
        <p:txBody>
          <a:bodyPr wrap="square" rtlCol="0">
            <a:spAutoFit/>
          </a:bodyPr>
          <a:lstStyle/>
          <a:p>
            <a:pPr algn="ctr"/>
            <a:r>
              <a:rPr lang="en-US" b="1" dirty="0">
                <a:solidFill>
                  <a:schemeClr val="bg1"/>
                </a:solidFill>
                <a:latin typeface="Arial" panose="020B0604020202020204" pitchFamily="34" charset="0"/>
                <a:cs typeface="Arial" panose="020B0604020202020204" pitchFamily="34" charset="0"/>
              </a:rPr>
              <a:t>Sites</a:t>
            </a:r>
          </a:p>
        </p:txBody>
      </p:sp>
      <p:sp>
        <p:nvSpPr>
          <p:cNvPr id="11" name="TextBox 10">
            <a:extLst>
              <a:ext uri="{FF2B5EF4-FFF2-40B4-BE49-F238E27FC236}">
                <a16:creationId xmlns:a16="http://schemas.microsoft.com/office/drawing/2014/main" id="{B7D16F0F-7C9E-154D-B991-1AB315D3C1E5}"/>
              </a:ext>
            </a:extLst>
          </p:cNvPr>
          <p:cNvSpPr txBox="1"/>
          <p:nvPr/>
        </p:nvSpPr>
        <p:spPr>
          <a:xfrm>
            <a:off x="3546763" y="3484381"/>
            <a:ext cx="1842993" cy="369332"/>
          </a:xfrm>
          <a:prstGeom prst="rect">
            <a:avLst/>
          </a:prstGeom>
          <a:noFill/>
          <a:ln w="28575">
            <a:solidFill>
              <a:schemeClr val="tx1"/>
            </a:solidFill>
          </a:ln>
        </p:spPr>
        <p:txBody>
          <a:bodyPr wrap="square" rtlCol="0">
            <a:spAutoFit/>
          </a:bodyPr>
          <a:lstStyle/>
          <a:p>
            <a:pPr algn="ctr"/>
            <a:r>
              <a:rPr lang="en-US" dirty="0">
                <a:latin typeface="Arial" panose="020B0604020202020204" pitchFamily="34" charset="0"/>
                <a:cs typeface="Arial" panose="020B0604020202020204" pitchFamily="34" charset="0"/>
              </a:rPr>
              <a:t>Bald Hill</a:t>
            </a:r>
          </a:p>
        </p:txBody>
      </p:sp>
      <p:sp>
        <p:nvSpPr>
          <p:cNvPr id="12" name="TextBox 11">
            <a:extLst>
              <a:ext uri="{FF2B5EF4-FFF2-40B4-BE49-F238E27FC236}">
                <a16:creationId xmlns:a16="http://schemas.microsoft.com/office/drawing/2014/main" id="{CBE6E965-9D15-4A42-ADC0-E46B3F93D307}"/>
              </a:ext>
            </a:extLst>
          </p:cNvPr>
          <p:cNvSpPr txBox="1"/>
          <p:nvPr/>
        </p:nvSpPr>
        <p:spPr>
          <a:xfrm>
            <a:off x="3546763" y="5361515"/>
            <a:ext cx="1842993" cy="369332"/>
          </a:xfrm>
          <a:prstGeom prst="rect">
            <a:avLst/>
          </a:prstGeom>
          <a:noFill/>
          <a:ln w="28575">
            <a:solidFill>
              <a:schemeClr val="tx1"/>
            </a:solidFill>
          </a:ln>
        </p:spPr>
        <p:txBody>
          <a:bodyPr wrap="square" rtlCol="0">
            <a:spAutoFit/>
          </a:bodyPr>
          <a:lstStyle/>
          <a:p>
            <a:pPr algn="ctr"/>
            <a:r>
              <a:rPr lang="en-US" dirty="0">
                <a:latin typeface="Arial" panose="020B0604020202020204" pitchFamily="34" charset="0"/>
                <a:cs typeface="Arial" panose="020B0604020202020204" pitchFamily="34" charset="0"/>
              </a:rPr>
              <a:t>Carter Creek</a:t>
            </a:r>
          </a:p>
        </p:txBody>
      </p:sp>
      <p:sp>
        <p:nvSpPr>
          <p:cNvPr id="16" name="TextBox 15">
            <a:extLst>
              <a:ext uri="{FF2B5EF4-FFF2-40B4-BE49-F238E27FC236}">
                <a16:creationId xmlns:a16="http://schemas.microsoft.com/office/drawing/2014/main" id="{26B14035-2E55-1F49-B149-E40569BFD556}"/>
              </a:ext>
            </a:extLst>
          </p:cNvPr>
          <p:cNvSpPr txBox="1"/>
          <p:nvPr/>
        </p:nvSpPr>
        <p:spPr>
          <a:xfrm>
            <a:off x="3546763" y="4422948"/>
            <a:ext cx="1842993" cy="369332"/>
          </a:xfrm>
          <a:prstGeom prst="rect">
            <a:avLst/>
          </a:prstGeom>
          <a:solidFill>
            <a:schemeClr val="bg1"/>
          </a:solidFill>
          <a:ln w="28575">
            <a:solidFill>
              <a:schemeClr val="tx1"/>
            </a:solidFill>
          </a:ln>
        </p:spPr>
        <p:txBody>
          <a:bodyPr wrap="square" rtlCol="0">
            <a:spAutoFit/>
          </a:bodyPr>
          <a:lstStyle/>
          <a:p>
            <a:pPr algn="ctr"/>
            <a:r>
              <a:rPr lang="en-US" dirty="0">
                <a:latin typeface="Arial" panose="020B0604020202020204" pitchFamily="34" charset="0"/>
                <a:cs typeface="Arial" panose="020B0604020202020204" pitchFamily="34" charset="0"/>
              </a:rPr>
              <a:t>Mount Pleasant</a:t>
            </a:r>
          </a:p>
        </p:txBody>
      </p:sp>
      <p:sp>
        <p:nvSpPr>
          <p:cNvPr id="21" name="TextBox 20">
            <a:extLst>
              <a:ext uri="{FF2B5EF4-FFF2-40B4-BE49-F238E27FC236}">
                <a16:creationId xmlns:a16="http://schemas.microsoft.com/office/drawing/2014/main" id="{44B49D68-9EEB-B345-A3E6-96069565FF01}"/>
              </a:ext>
            </a:extLst>
          </p:cNvPr>
          <p:cNvSpPr txBox="1"/>
          <p:nvPr/>
        </p:nvSpPr>
        <p:spPr>
          <a:xfrm>
            <a:off x="504871" y="4734528"/>
            <a:ext cx="1978134" cy="646331"/>
          </a:xfrm>
          <a:prstGeom prst="rect">
            <a:avLst/>
          </a:prstGeom>
          <a:solidFill>
            <a:schemeClr val="bg1"/>
          </a:solidFill>
          <a:ln w="28575">
            <a:solidFill>
              <a:schemeClr val="tx1"/>
            </a:solidFill>
          </a:ln>
        </p:spPr>
        <p:txBody>
          <a:bodyPr wrap="square" rtlCol="0">
            <a:spAutoFit/>
          </a:bodyPr>
          <a:lstStyle/>
          <a:p>
            <a:pPr algn="ctr"/>
            <a:r>
              <a:rPr lang="en-US" dirty="0">
                <a:latin typeface="Arial" panose="020B0604020202020204" pitchFamily="34" charset="0"/>
                <a:cs typeface="Arial" panose="020B0604020202020204" pitchFamily="34" charset="0"/>
              </a:rPr>
              <a:t>50 kg ha</a:t>
            </a:r>
            <a:r>
              <a:rPr lang="en-US" baseline="30000" dirty="0">
                <a:latin typeface="Arial" panose="020B0604020202020204" pitchFamily="34" charset="0"/>
                <a:cs typeface="Arial" panose="020B0604020202020204" pitchFamily="34" charset="0"/>
              </a:rPr>
              <a:t>-1</a:t>
            </a:r>
            <a:r>
              <a:rPr lang="en-US" dirty="0">
                <a:latin typeface="Arial" panose="020B0604020202020204" pitchFamily="34" charset="0"/>
                <a:cs typeface="Arial" panose="020B0604020202020204" pitchFamily="34" charset="0"/>
              </a:rPr>
              <a:t> yr</a:t>
            </a:r>
            <a:r>
              <a:rPr lang="en-US" baseline="30000" dirty="0">
                <a:latin typeface="Arial" panose="020B0604020202020204" pitchFamily="34" charset="0"/>
                <a:cs typeface="Arial" panose="020B0604020202020204" pitchFamily="34" charset="0"/>
              </a:rPr>
              <a:t>-1</a:t>
            </a:r>
            <a:r>
              <a:rPr lang="en-US" dirty="0">
                <a:latin typeface="Arial" panose="020B0604020202020204" pitchFamily="34" charset="0"/>
                <a:cs typeface="Arial" panose="020B0604020202020204" pitchFamily="34" charset="0"/>
              </a:rPr>
              <a:t> N; </a:t>
            </a:r>
          </a:p>
          <a:p>
            <a:pPr algn="ctr"/>
            <a:r>
              <a:rPr lang="en-US" dirty="0">
                <a:latin typeface="Arial" panose="020B0604020202020204" pitchFamily="34" charset="0"/>
                <a:cs typeface="Arial" panose="020B0604020202020204" pitchFamily="34" charset="0"/>
              </a:rPr>
              <a:t> 0 kg ha</a:t>
            </a:r>
            <a:r>
              <a:rPr lang="en-US" baseline="30000" dirty="0">
                <a:latin typeface="Arial" panose="020B0604020202020204" pitchFamily="34" charset="0"/>
                <a:cs typeface="Arial" panose="020B0604020202020204" pitchFamily="34" charset="0"/>
              </a:rPr>
              <a:t>-1</a:t>
            </a:r>
            <a:r>
              <a:rPr lang="en-US" dirty="0">
                <a:latin typeface="Arial" panose="020B0604020202020204" pitchFamily="34" charset="0"/>
                <a:cs typeface="Arial" panose="020B0604020202020204" pitchFamily="34" charset="0"/>
              </a:rPr>
              <a:t> yr</a:t>
            </a:r>
            <a:r>
              <a:rPr lang="en-US" baseline="30000" dirty="0">
                <a:latin typeface="Arial" panose="020B0604020202020204" pitchFamily="34" charset="0"/>
                <a:cs typeface="Arial" panose="020B0604020202020204" pitchFamily="34" charset="0"/>
              </a:rPr>
              <a:t>-1</a:t>
            </a:r>
            <a:r>
              <a:rPr lang="en-US" dirty="0">
                <a:latin typeface="Arial" panose="020B0604020202020204" pitchFamily="34" charset="0"/>
                <a:cs typeface="Arial" panose="020B0604020202020204" pitchFamily="34" charset="0"/>
              </a:rPr>
              <a:t> S</a:t>
            </a:r>
          </a:p>
        </p:txBody>
      </p:sp>
      <p:sp>
        <p:nvSpPr>
          <p:cNvPr id="13" name="TextBox 12">
            <a:extLst>
              <a:ext uri="{FF2B5EF4-FFF2-40B4-BE49-F238E27FC236}">
                <a16:creationId xmlns:a16="http://schemas.microsoft.com/office/drawing/2014/main" id="{84BDCC37-5679-9041-B0C3-416AA481E3ED}"/>
              </a:ext>
            </a:extLst>
          </p:cNvPr>
          <p:cNvSpPr txBox="1"/>
          <p:nvPr/>
        </p:nvSpPr>
        <p:spPr>
          <a:xfrm>
            <a:off x="504871" y="3802162"/>
            <a:ext cx="1978134" cy="646331"/>
          </a:xfrm>
          <a:prstGeom prst="rect">
            <a:avLst/>
          </a:prstGeom>
          <a:solidFill>
            <a:schemeClr val="accent4"/>
          </a:solidFill>
          <a:ln w="28575">
            <a:solidFill>
              <a:schemeClr val="tx1"/>
            </a:solidFill>
          </a:ln>
        </p:spPr>
        <p:txBody>
          <a:bodyPr wrap="square" rtlCol="0">
            <a:spAutoFit/>
          </a:bodyPr>
          <a:lstStyle/>
          <a:p>
            <a:pPr algn="ctr"/>
            <a:r>
              <a:rPr lang="en-US" dirty="0">
                <a:latin typeface="Arial" panose="020B0604020202020204" pitchFamily="34" charset="0"/>
                <a:cs typeface="Arial" panose="020B0604020202020204" pitchFamily="34" charset="0"/>
              </a:rPr>
              <a:t>   0 kg ha</a:t>
            </a:r>
            <a:r>
              <a:rPr lang="en-US" baseline="30000" dirty="0">
                <a:latin typeface="Arial" panose="020B0604020202020204" pitchFamily="34" charset="0"/>
                <a:cs typeface="Arial" panose="020B0604020202020204" pitchFamily="34" charset="0"/>
              </a:rPr>
              <a:t>-1</a:t>
            </a:r>
            <a:r>
              <a:rPr lang="en-US" dirty="0">
                <a:latin typeface="Arial" panose="020B0604020202020204" pitchFamily="34" charset="0"/>
                <a:cs typeface="Arial" panose="020B0604020202020204" pitchFamily="34" charset="0"/>
              </a:rPr>
              <a:t> yr</a:t>
            </a:r>
            <a:r>
              <a:rPr lang="en-US" baseline="30000" dirty="0">
                <a:latin typeface="Arial" panose="020B0604020202020204" pitchFamily="34" charset="0"/>
                <a:cs typeface="Arial" panose="020B0604020202020204" pitchFamily="34" charset="0"/>
              </a:rPr>
              <a:t>-1</a:t>
            </a:r>
            <a:r>
              <a:rPr lang="en-US" dirty="0">
                <a:latin typeface="Arial" panose="020B0604020202020204" pitchFamily="34" charset="0"/>
                <a:cs typeface="Arial" panose="020B0604020202020204" pitchFamily="34" charset="0"/>
              </a:rPr>
              <a:t> N; </a:t>
            </a:r>
          </a:p>
          <a:p>
            <a:pPr algn="ctr"/>
            <a:r>
              <a:rPr lang="en-US" dirty="0">
                <a:latin typeface="Arial" panose="020B0604020202020204" pitchFamily="34" charset="0"/>
                <a:cs typeface="Arial" panose="020B0604020202020204" pitchFamily="34" charset="0"/>
              </a:rPr>
              <a:t>57 kg ha</a:t>
            </a:r>
            <a:r>
              <a:rPr lang="en-US" baseline="30000" dirty="0">
                <a:latin typeface="Arial" panose="020B0604020202020204" pitchFamily="34" charset="0"/>
                <a:cs typeface="Arial" panose="020B0604020202020204" pitchFamily="34" charset="0"/>
              </a:rPr>
              <a:t>-1</a:t>
            </a:r>
            <a:r>
              <a:rPr lang="en-US" dirty="0">
                <a:latin typeface="Arial" panose="020B0604020202020204" pitchFamily="34" charset="0"/>
                <a:cs typeface="Arial" panose="020B0604020202020204" pitchFamily="34" charset="0"/>
              </a:rPr>
              <a:t> yr</a:t>
            </a:r>
            <a:r>
              <a:rPr lang="en-US" baseline="30000" dirty="0">
                <a:latin typeface="Arial" panose="020B0604020202020204" pitchFamily="34" charset="0"/>
                <a:cs typeface="Arial" panose="020B0604020202020204" pitchFamily="34" charset="0"/>
              </a:rPr>
              <a:t>-1</a:t>
            </a:r>
            <a:r>
              <a:rPr lang="en-US" dirty="0">
                <a:latin typeface="Arial" panose="020B0604020202020204" pitchFamily="34" charset="0"/>
                <a:cs typeface="Arial" panose="020B0604020202020204" pitchFamily="34" charset="0"/>
              </a:rPr>
              <a:t> S</a:t>
            </a:r>
          </a:p>
        </p:txBody>
      </p:sp>
      <p:sp>
        <p:nvSpPr>
          <p:cNvPr id="14" name="TextBox 13">
            <a:extLst>
              <a:ext uri="{FF2B5EF4-FFF2-40B4-BE49-F238E27FC236}">
                <a16:creationId xmlns:a16="http://schemas.microsoft.com/office/drawing/2014/main" id="{066F133B-FDA3-BE4F-B289-B1CD5BA80FB5}"/>
              </a:ext>
            </a:extLst>
          </p:cNvPr>
          <p:cNvSpPr txBox="1"/>
          <p:nvPr/>
        </p:nvSpPr>
        <p:spPr>
          <a:xfrm>
            <a:off x="504871" y="5666894"/>
            <a:ext cx="1978134" cy="646331"/>
          </a:xfrm>
          <a:prstGeom prst="rect">
            <a:avLst/>
          </a:prstGeom>
          <a:solidFill>
            <a:schemeClr val="accent4"/>
          </a:solidFill>
          <a:ln w="28575">
            <a:solidFill>
              <a:schemeClr val="tx1"/>
            </a:solidFill>
          </a:ln>
        </p:spPr>
        <p:txBody>
          <a:bodyPr wrap="square" rtlCol="0">
            <a:spAutoFit/>
          </a:bodyPr>
          <a:lstStyle/>
          <a:p>
            <a:pPr algn="ctr"/>
            <a:r>
              <a:rPr lang="en-US" dirty="0">
                <a:latin typeface="Arial" panose="020B0604020202020204" pitchFamily="34" charset="0"/>
                <a:cs typeface="Arial" panose="020B0604020202020204" pitchFamily="34" charset="0"/>
              </a:rPr>
              <a:t> 50 kg ha</a:t>
            </a:r>
            <a:r>
              <a:rPr lang="en-US" baseline="30000" dirty="0">
                <a:latin typeface="Arial" panose="020B0604020202020204" pitchFamily="34" charset="0"/>
                <a:cs typeface="Arial" panose="020B0604020202020204" pitchFamily="34" charset="0"/>
              </a:rPr>
              <a:t>-1</a:t>
            </a:r>
            <a:r>
              <a:rPr lang="en-US" dirty="0">
                <a:latin typeface="Arial" panose="020B0604020202020204" pitchFamily="34" charset="0"/>
                <a:cs typeface="Arial" panose="020B0604020202020204" pitchFamily="34" charset="0"/>
              </a:rPr>
              <a:t> yr</a:t>
            </a:r>
            <a:r>
              <a:rPr lang="en-US" baseline="30000" dirty="0">
                <a:latin typeface="Arial" panose="020B0604020202020204" pitchFamily="34" charset="0"/>
                <a:cs typeface="Arial" panose="020B0604020202020204" pitchFamily="34" charset="0"/>
              </a:rPr>
              <a:t>-1</a:t>
            </a:r>
            <a:r>
              <a:rPr lang="en-US" dirty="0">
                <a:latin typeface="Arial" panose="020B0604020202020204" pitchFamily="34" charset="0"/>
                <a:cs typeface="Arial" panose="020B0604020202020204" pitchFamily="34" charset="0"/>
              </a:rPr>
              <a:t> N; 57 kg ha</a:t>
            </a:r>
            <a:r>
              <a:rPr lang="en-US" baseline="30000" dirty="0">
                <a:latin typeface="Arial" panose="020B0604020202020204" pitchFamily="34" charset="0"/>
                <a:cs typeface="Arial" panose="020B0604020202020204" pitchFamily="34" charset="0"/>
              </a:rPr>
              <a:t>-1</a:t>
            </a:r>
            <a:r>
              <a:rPr lang="en-US" dirty="0">
                <a:latin typeface="Arial" panose="020B0604020202020204" pitchFamily="34" charset="0"/>
                <a:cs typeface="Arial" panose="020B0604020202020204" pitchFamily="34" charset="0"/>
              </a:rPr>
              <a:t> yr</a:t>
            </a:r>
            <a:r>
              <a:rPr lang="en-US" baseline="30000" dirty="0">
                <a:latin typeface="Arial" panose="020B0604020202020204" pitchFamily="34" charset="0"/>
                <a:cs typeface="Arial" panose="020B0604020202020204" pitchFamily="34" charset="0"/>
              </a:rPr>
              <a:t>-1</a:t>
            </a:r>
            <a:r>
              <a:rPr lang="en-US" dirty="0">
                <a:latin typeface="Arial" panose="020B0604020202020204" pitchFamily="34" charset="0"/>
                <a:cs typeface="Arial" panose="020B0604020202020204" pitchFamily="34" charset="0"/>
              </a:rPr>
              <a:t> S</a:t>
            </a:r>
          </a:p>
        </p:txBody>
      </p:sp>
      <p:sp>
        <p:nvSpPr>
          <p:cNvPr id="15" name="TextBox 14">
            <a:extLst>
              <a:ext uri="{FF2B5EF4-FFF2-40B4-BE49-F238E27FC236}">
                <a16:creationId xmlns:a16="http://schemas.microsoft.com/office/drawing/2014/main" id="{7C4930DE-2FDA-6048-BBC1-F5D751306DFA}"/>
              </a:ext>
            </a:extLst>
          </p:cNvPr>
          <p:cNvSpPr txBox="1"/>
          <p:nvPr/>
        </p:nvSpPr>
        <p:spPr>
          <a:xfrm>
            <a:off x="504871" y="2869796"/>
            <a:ext cx="1978134" cy="646331"/>
          </a:xfrm>
          <a:prstGeom prst="rect">
            <a:avLst/>
          </a:prstGeom>
          <a:solidFill>
            <a:schemeClr val="bg1"/>
          </a:solidFill>
          <a:ln w="28575">
            <a:solidFill>
              <a:schemeClr val="tx1"/>
            </a:solidFill>
          </a:ln>
        </p:spPr>
        <p:txBody>
          <a:bodyPr wrap="square" rtlCol="0">
            <a:spAutoFit/>
          </a:bodyPr>
          <a:lstStyle/>
          <a:p>
            <a:pPr algn="ctr"/>
            <a:r>
              <a:rPr lang="en-US" dirty="0">
                <a:latin typeface="Arial" panose="020B0604020202020204" pitchFamily="34" charset="0"/>
                <a:cs typeface="Arial" panose="020B0604020202020204" pitchFamily="34" charset="0"/>
              </a:rPr>
              <a:t> 0 kg ha</a:t>
            </a:r>
            <a:r>
              <a:rPr lang="en-US" baseline="30000" dirty="0">
                <a:latin typeface="Arial" panose="020B0604020202020204" pitchFamily="34" charset="0"/>
                <a:cs typeface="Arial" panose="020B0604020202020204" pitchFamily="34" charset="0"/>
              </a:rPr>
              <a:t>-1</a:t>
            </a:r>
            <a:r>
              <a:rPr lang="en-US" dirty="0">
                <a:latin typeface="Arial" panose="020B0604020202020204" pitchFamily="34" charset="0"/>
                <a:cs typeface="Arial" panose="020B0604020202020204" pitchFamily="34" charset="0"/>
              </a:rPr>
              <a:t> yr</a:t>
            </a:r>
            <a:r>
              <a:rPr lang="en-US" baseline="30000" dirty="0">
                <a:latin typeface="Arial" panose="020B0604020202020204" pitchFamily="34" charset="0"/>
                <a:cs typeface="Arial" panose="020B0604020202020204" pitchFamily="34" charset="0"/>
              </a:rPr>
              <a:t>-1</a:t>
            </a:r>
            <a:r>
              <a:rPr lang="en-US" dirty="0">
                <a:latin typeface="Arial" panose="020B0604020202020204" pitchFamily="34" charset="0"/>
                <a:cs typeface="Arial" panose="020B0604020202020204" pitchFamily="34" charset="0"/>
              </a:rPr>
              <a:t> N; 0 kg ha</a:t>
            </a:r>
            <a:r>
              <a:rPr lang="en-US" baseline="30000" dirty="0">
                <a:latin typeface="Arial" panose="020B0604020202020204" pitchFamily="34" charset="0"/>
                <a:cs typeface="Arial" panose="020B0604020202020204" pitchFamily="34" charset="0"/>
              </a:rPr>
              <a:t>-1</a:t>
            </a:r>
            <a:r>
              <a:rPr lang="en-US" dirty="0">
                <a:latin typeface="Arial" panose="020B0604020202020204" pitchFamily="34" charset="0"/>
                <a:cs typeface="Arial" panose="020B0604020202020204" pitchFamily="34" charset="0"/>
              </a:rPr>
              <a:t> yr</a:t>
            </a:r>
            <a:r>
              <a:rPr lang="en-US" baseline="30000" dirty="0">
                <a:latin typeface="Arial" panose="020B0604020202020204" pitchFamily="34" charset="0"/>
                <a:cs typeface="Arial" panose="020B0604020202020204" pitchFamily="34" charset="0"/>
              </a:rPr>
              <a:t>-1</a:t>
            </a:r>
            <a:r>
              <a:rPr lang="en-US" dirty="0">
                <a:latin typeface="Arial" panose="020B0604020202020204" pitchFamily="34" charset="0"/>
                <a:cs typeface="Arial" panose="020B0604020202020204" pitchFamily="34" charset="0"/>
              </a:rPr>
              <a:t> S</a:t>
            </a:r>
          </a:p>
        </p:txBody>
      </p:sp>
      <p:pic>
        <p:nvPicPr>
          <p:cNvPr id="6" name="Picture 5" descr="Map&#10;&#10;Description automatically generated">
            <a:extLst>
              <a:ext uri="{FF2B5EF4-FFF2-40B4-BE49-F238E27FC236}">
                <a16:creationId xmlns:a16="http://schemas.microsoft.com/office/drawing/2014/main" id="{B0CED5F8-84E9-9E41-9180-92EB16CBA0EC}"/>
              </a:ext>
            </a:extLst>
          </p:cNvPr>
          <p:cNvPicPr>
            <a:picLocks noChangeAspect="1"/>
          </p:cNvPicPr>
          <p:nvPr/>
        </p:nvPicPr>
        <p:blipFill rotWithShape="1">
          <a:blip r:embed="rId3"/>
          <a:srcRect l="20009" r="17841"/>
          <a:stretch/>
        </p:blipFill>
        <p:spPr>
          <a:xfrm>
            <a:off x="7014245" y="1317549"/>
            <a:ext cx="4728676" cy="5072329"/>
          </a:xfrm>
          <a:prstGeom prst="rect">
            <a:avLst/>
          </a:prstGeom>
        </p:spPr>
      </p:pic>
      <p:pic>
        <p:nvPicPr>
          <p:cNvPr id="17" name="Picture 16">
            <a:extLst>
              <a:ext uri="{FF2B5EF4-FFF2-40B4-BE49-F238E27FC236}">
                <a16:creationId xmlns:a16="http://schemas.microsoft.com/office/drawing/2014/main" id="{76D8D423-DAB0-A34D-9691-9A1214DB5290}"/>
              </a:ext>
            </a:extLst>
          </p:cNvPr>
          <p:cNvPicPr>
            <a:picLocks noChangeAspect="1"/>
          </p:cNvPicPr>
          <p:nvPr/>
        </p:nvPicPr>
        <p:blipFill>
          <a:blip r:embed="rId4"/>
          <a:stretch>
            <a:fillRect/>
          </a:stretch>
        </p:blipFill>
        <p:spPr>
          <a:xfrm>
            <a:off x="69574" y="6492875"/>
            <a:ext cx="401577" cy="327818"/>
          </a:xfrm>
          <a:prstGeom prst="rect">
            <a:avLst/>
          </a:prstGeom>
        </p:spPr>
      </p:pic>
      <p:sp>
        <p:nvSpPr>
          <p:cNvPr id="19" name="TextBox 18">
            <a:extLst>
              <a:ext uri="{FF2B5EF4-FFF2-40B4-BE49-F238E27FC236}">
                <a16:creationId xmlns:a16="http://schemas.microsoft.com/office/drawing/2014/main" id="{B3A81EC0-6E05-D842-981A-83580C350658}"/>
              </a:ext>
            </a:extLst>
          </p:cNvPr>
          <p:cNvSpPr txBox="1"/>
          <p:nvPr/>
        </p:nvSpPr>
        <p:spPr>
          <a:xfrm>
            <a:off x="446336" y="6502895"/>
            <a:ext cx="1388522"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a:t>
            </a:r>
            <a:r>
              <a:rPr lang="en-US" sz="1200" dirty="0" err="1">
                <a:latin typeface="Arial" panose="020B0604020202020204" pitchFamily="34" charset="0"/>
                <a:cs typeface="Arial" panose="020B0604020202020204" pitchFamily="34" charset="0"/>
              </a:rPr>
              <a:t>EvanPerkowski</a:t>
            </a:r>
            <a:endParaRPr lang="en-US"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03347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F4D22-5334-EB4E-BAB2-A604E51F752E}"/>
              </a:ext>
            </a:extLst>
          </p:cNvPr>
          <p:cNvSpPr>
            <a:spLocks noGrp="1"/>
          </p:cNvSpPr>
          <p:nvPr>
            <p:ph type="title"/>
          </p:nvPr>
        </p:nvSpPr>
        <p:spPr/>
        <p:txBody>
          <a:bodyPr>
            <a:normAutofit/>
          </a:bodyPr>
          <a:lstStyle/>
          <a:p>
            <a:r>
              <a:rPr lang="en-US" dirty="0"/>
              <a:t>Leaf sampling</a:t>
            </a:r>
          </a:p>
        </p:txBody>
      </p:sp>
      <p:sp>
        <p:nvSpPr>
          <p:cNvPr id="3" name="Content Placeholder 2">
            <a:extLst>
              <a:ext uri="{FF2B5EF4-FFF2-40B4-BE49-F238E27FC236}">
                <a16:creationId xmlns:a16="http://schemas.microsoft.com/office/drawing/2014/main" id="{3BEDB719-E50E-184B-8C90-CE1F02AFF84E}"/>
              </a:ext>
            </a:extLst>
          </p:cNvPr>
          <p:cNvSpPr>
            <a:spLocks noGrp="1"/>
          </p:cNvSpPr>
          <p:nvPr>
            <p:ph idx="1"/>
          </p:nvPr>
        </p:nvSpPr>
        <p:spPr>
          <a:xfrm>
            <a:off x="504587" y="2521626"/>
            <a:ext cx="3330813" cy="2858684"/>
          </a:xfrm>
        </p:spPr>
        <p:txBody>
          <a:bodyPr anchor="ctr">
            <a:normAutofit/>
          </a:bodyPr>
          <a:lstStyle/>
          <a:p>
            <a:r>
              <a:rPr lang="en-US" sz="1800" dirty="0"/>
              <a:t>Fully sunlit canopy leaves brought down with arborist’s slingshot</a:t>
            </a:r>
          </a:p>
          <a:p>
            <a:endParaRPr lang="en-US" sz="1800" dirty="0"/>
          </a:p>
          <a:p>
            <a:r>
              <a:rPr lang="en-US" sz="1800" dirty="0"/>
              <a:t>Branches recut underwater</a:t>
            </a:r>
          </a:p>
          <a:p>
            <a:endParaRPr lang="en-US" sz="1800" dirty="0"/>
          </a:p>
          <a:p>
            <a:r>
              <a:rPr lang="en-US" sz="1800" dirty="0"/>
              <a:t>CO</a:t>
            </a:r>
            <a:r>
              <a:rPr lang="en-US" sz="1800" baseline="-25000" dirty="0"/>
              <a:t>2</a:t>
            </a:r>
            <a:r>
              <a:rPr lang="en-US" sz="1800" dirty="0"/>
              <a:t> response curve</a:t>
            </a:r>
            <a:r>
              <a:rPr lang="en-US" sz="1800" baseline="30000" dirty="0"/>
              <a:t> </a:t>
            </a:r>
            <a:r>
              <a:rPr lang="en-US" sz="1800" dirty="0"/>
              <a:t>using LI-COR 6800</a:t>
            </a:r>
          </a:p>
        </p:txBody>
      </p:sp>
      <p:pic>
        <p:nvPicPr>
          <p:cNvPr id="4" name="Picture 3" descr="A picture containing outdoor, tree, ground, forest&#10;&#10;Description automatically generated">
            <a:extLst>
              <a:ext uri="{FF2B5EF4-FFF2-40B4-BE49-F238E27FC236}">
                <a16:creationId xmlns:a16="http://schemas.microsoft.com/office/drawing/2014/main" id="{395E0D8D-B13B-F84A-8D12-624EE7CBF804}"/>
              </a:ext>
            </a:extLst>
          </p:cNvPr>
          <p:cNvPicPr>
            <a:picLocks noChangeAspect="1"/>
          </p:cNvPicPr>
          <p:nvPr/>
        </p:nvPicPr>
        <p:blipFill rotWithShape="1">
          <a:blip r:embed="rId3"/>
          <a:srcRect t="882"/>
          <a:stretch/>
        </p:blipFill>
        <p:spPr>
          <a:xfrm>
            <a:off x="4493278" y="1658472"/>
            <a:ext cx="3460237" cy="4572948"/>
          </a:xfrm>
          <a:prstGeom prst="rect">
            <a:avLst/>
          </a:prstGeom>
          <a:ln w="19050">
            <a:solidFill>
              <a:schemeClr val="tx1"/>
            </a:solidFill>
          </a:ln>
        </p:spPr>
      </p:pic>
      <p:pic>
        <p:nvPicPr>
          <p:cNvPr id="37" name="Picture 36" descr="A picture containing tree, outdoor&#10;&#10;Description automatically generated">
            <a:extLst>
              <a:ext uri="{FF2B5EF4-FFF2-40B4-BE49-F238E27FC236}">
                <a16:creationId xmlns:a16="http://schemas.microsoft.com/office/drawing/2014/main" id="{7AA0517B-DE29-D54D-908F-986EC1C06A0B}"/>
              </a:ext>
            </a:extLst>
          </p:cNvPr>
          <p:cNvPicPr>
            <a:picLocks/>
          </p:cNvPicPr>
          <p:nvPr/>
        </p:nvPicPr>
        <p:blipFill>
          <a:blip r:embed="rId4"/>
          <a:stretch>
            <a:fillRect/>
          </a:stretch>
        </p:blipFill>
        <p:spPr>
          <a:xfrm>
            <a:off x="8299561" y="1658114"/>
            <a:ext cx="3456432" cy="4572000"/>
          </a:xfrm>
          <a:prstGeom prst="rect">
            <a:avLst/>
          </a:prstGeom>
          <a:ln w="19050">
            <a:solidFill>
              <a:schemeClr val="tx1"/>
            </a:solidFill>
          </a:ln>
        </p:spPr>
      </p:pic>
      <p:pic>
        <p:nvPicPr>
          <p:cNvPr id="7" name="Picture 6">
            <a:extLst>
              <a:ext uri="{FF2B5EF4-FFF2-40B4-BE49-F238E27FC236}">
                <a16:creationId xmlns:a16="http://schemas.microsoft.com/office/drawing/2014/main" id="{82C351E4-64FF-F847-923C-99B1C396A77C}"/>
              </a:ext>
            </a:extLst>
          </p:cNvPr>
          <p:cNvPicPr>
            <a:picLocks noChangeAspect="1"/>
          </p:cNvPicPr>
          <p:nvPr/>
        </p:nvPicPr>
        <p:blipFill>
          <a:blip r:embed="rId5"/>
          <a:stretch>
            <a:fillRect/>
          </a:stretch>
        </p:blipFill>
        <p:spPr>
          <a:xfrm>
            <a:off x="69574" y="6492875"/>
            <a:ext cx="401577" cy="327818"/>
          </a:xfrm>
          <a:prstGeom prst="rect">
            <a:avLst/>
          </a:prstGeom>
        </p:spPr>
      </p:pic>
      <p:sp>
        <p:nvSpPr>
          <p:cNvPr id="9" name="TextBox 8">
            <a:extLst>
              <a:ext uri="{FF2B5EF4-FFF2-40B4-BE49-F238E27FC236}">
                <a16:creationId xmlns:a16="http://schemas.microsoft.com/office/drawing/2014/main" id="{85E53DB7-1982-0A49-8B45-30BD21C04577}"/>
              </a:ext>
            </a:extLst>
          </p:cNvPr>
          <p:cNvSpPr txBox="1"/>
          <p:nvPr/>
        </p:nvSpPr>
        <p:spPr>
          <a:xfrm>
            <a:off x="446336" y="6502895"/>
            <a:ext cx="1388522"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a:t>
            </a:r>
            <a:r>
              <a:rPr lang="en-US" sz="1200" dirty="0" err="1">
                <a:latin typeface="Arial" panose="020B0604020202020204" pitchFamily="34" charset="0"/>
                <a:cs typeface="Arial" panose="020B0604020202020204" pitchFamily="34" charset="0"/>
              </a:rPr>
              <a:t>EvanPerkowski</a:t>
            </a:r>
            <a:endParaRPr lang="en-US"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342587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C2D1E-C895-D647-89AF-47029D230E45}"/>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Plant measurements</a:t>
            </a:r>
          </a:p>
        </p:txBody>
      </p:sp>
      <p:sp>
        <p:nvSpPr>
          <p:cNvPr id="4" name="Rectangle 3">
            <a:extLst>
              <a:ext uri="{FF2B5EF4-FFF2-40B4-BE49-F238E27FC236}">
                <a16:creationId xmlns:a16="http://schemas.microsoft.com/office/drawing/2014/main" id="{B140E785-381F-D949-A515-63735174BC66}"/>
              </a:ext>
            </a:extLst>
          </p:cNvPr>
          <p:cNvSpPr/>
          <p:nvPr/>
        </p:nvSpPr>
        <p:spPr>
          <a:xfrm>
            <a:off x="2286000" y="1976907"/>
            <a:ext cx="3477295" cy="3837905"/>
          </a:xfrm>
          <a:prstGeom prst="rect">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FF836F84-0D0D-AF4D-8D5D-B6D3F29920AF}"/>
              </a:ext>
            </a:extLst>
          </p:cNvPr>
          <p:cNvSpPr/>
          <p:nvPr/>
        </p:nvSpPr>
        <p:spPr>
          <a:xfrm>
            <a:off x="6415828" y="1976907"/>
            <a:ext cx="3477295" cy="3837905"/>
          </a:xfrm>
          <a:prstGeom prst="rect">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97F729C9-AA5C-8C4A-8E22-2F49299298DF}"/>
              </a:ext>
            </a:extLst>
          </p:cNvPr>
          <p:cNvSpPr txBox="1"/>
          <p:nvPr/>
        </p:nvSpPr>
        <p:spPr>
          <a:xfrm>
            <a:off x="2758146" y="2125012"/>
            <a:ext cx="2533001" cy="369332"/>
          </a:xfrm>
          <a:prstGeom prst="rect">
            <a:avLst/>
          </a:prstGeom>
          <a:ln w="28575">
            <a:solidFill>
              <a:schemeClr val="tx1"/>
            </a:solidFill>
          </a:ln>
        </p:spPr>
        <p:style>
          <a:lnRef idx="2">
            <a:schemeClr val="dk1"/>
          </a:lnRef>
          <a:fillRef idx="1">
            <a:schemeClr val="lt1"/>
          </a:fillRef>
          <a:effectRef idx="0">
            <a:schemeClr val="dk1"/>
          </a:effectRef>
          <a:fontRef idx="minor">
            <a:schemeClr val="dk1"/>
          </a:fontRef>
        </p:style>
        <p:txBody>
          <a:bodyPr wrap="none" rtlCol="0">
            <a:spAutoFit/>
          </a:bodyPr>
          <a:lstStyle/>
          <a:p>
            <a:r>
              <a:rPr lang="en-US" dirty="0"/>
              <a:t>Leaf-level measurements</a:t>
            </a:r>
          </a:p>
        </p:txBody>
      </p:sp>
      <p:sp>
        <p:nvSpPr>
          <p:cNvPr id="7" name="TextBox 6">
            <a:extLst>
              <a:ext uri="{FF2B5EF4-FFF2-40B4-BE49-F238E27FC236}">
                <a16:creationId xmlns:a16="http://schemas.microsoft.com/office/drawing/2014/main" id="{17CE2932-5A3F-5B4A-A5EF-705E9DDEE80C}"/>
              </a:ext>
            </a:extLst>
          </p:cNvPr>
          <p:cNvSpPr txBox="1"/>
          <p:nvPr/>
        </p:nvSpPr>
        <p:spPr>
          <a:xfrm>
            <a:off x="6759317" y="2125012"/>
            <a:ext cx="2790316" cy="369332"/>
          </a:xfrm>
          <a:prstGeom prst="rect">
            <a:avLst/>
          </a:prstGeom>
          <a:ln w="28575">
            <a:solidFill>
              <a:schemeClr val="tx1"/>
            </a:solidFill>
          </a:ln>
        </p:spPr>
        <p:style>
          <a:lnRef idx="2">
            <a:schemeClr val="dk1"/>
          </a:lnRef>
          <a:fillRef idx="1">
            <a:schemeClr val="lt1"/>
          </a:fillRef>
          <a:effectRef idx="0">
            <a:schemeClr val="dk1"/>
          </a:effectRef>
          <a:fontRef idx="minor">
            <a:schemeClr val="dk1"/>
          </a:fontRef>
        </p:style>
        <p:txBody>
          <a:bodyPr wrap="none" rtlCol="0">
            <a:spAutoFit/>
          </a:bodyPr>
          <a:lstStyle/>
          <a:p>
            <a:r>
              <a:rPr lang="en-US" dirty="0"/>
              <a:t>Whole plant measurements</a:t>
            </a:r>
          </a:p>
        </p:txBody>
      </p:sp>
      <p:sp>
        <p:nvSpPr>
          <p:cNvPr id="8" name="TextBox 7">
            <a:extLst>
              <a:ext uri="{FF2B5EF4-FFF2-40B4-BE49-F238E27FC236}">
                <a16:creationId xmlns:a16="http://schemas.microsoft.com/office/drawing/2014/main" id="{583915DB-10A2-5542-8979-95DE995E4A6D}"/>
              </a:ext>
            </a:extLst>
          </p:cNvPr>
          <p:cNvSpPr txBox="1"/>
          <p:nvPr/>
        </p:nvSpPr>
        <p:spPr>
          <a:xfrm>
            <a:off x="2665780" y="2847166"/>
            <a:ext cx="2678952" cy="2492990"/>
          </a:xfrm>
          <a:prstGeom prst="rect">
            <a:avLst/>
          </a:prstGeom>
          <a:ln w="28575">
            <a:solidFill>
              <a:schemeClr val="tx1"/>
            </a:solidFill>
          </a:ln>
        </p:spPr>
        <p:style>
          <a:lnRef idx="2">
            <a:schemeClr val="dk1"/>
          </a:lnRef>
          <a:fillRef idx="1">
            <a:schemeClr val="lt1"/>
          </a:fillRef>
          <a:effectRef idx="0">
            <a:schemeClr val="dk1"/>
          </a:effectRef>
          <a:fontRef idx="minor">
            <a:schemeClr val="dk1"/>
          </a:fontRef>
        </p:style>
        <p:txBody>
          <a:bodyPr wrap="square" rtlCol="0">
            <a:spAutoFit/>
          </a:bodyPr>
          <a:lstStyle/>
          <a:p>
            <a:pPr marL="285750" indent="-285750">
              <a:buFont typeface="Arial" panose="020B0604020202020204" pitchFamily="34" charset="0"/>
              <a:buChar char="•"/>
            </a:pPr>
            <a:r>
              <a:rPr lang="en-US" sz="1600" dirty="0"/>
              <a:t>Net photosynthesis and biochemical process rates</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Leaf nitrogen per unit leaf area</a:t>
            </a:r>
          </a:p>
          <a:p>
            <a:endParaRPr lang="en-US" sz="1600" dirty="0"/>
          </a:p>
          <a:p>
            <a:pPr marL="285750" indent="-285750">
              <a:buFont typeface="Arial" panose="020B0604020202020204" pitchFamily="34" charset="0"/>
              <a:buChar char="•"/>
            </a:pPr>
            <a:r>
              <a:rPr lang="en-US" sz="1600" dirty="0"/>
              <a:t>PNUE</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err="1"/>
              <a:t>iWUE</a:t>
            </a:r>
            <a:endParaRPr lang="en-US" sz="1600" dirty="0"/>
          </a:p>
          <a:p>
            <a:endParaRPr lang="en-US" sz="1200" dirty="0"/>
          </a:p>
        </p:txBody>
      </p:sp>
      <p:sp>
        <p:nvSpPr>
          <p:cNvPr id="9" name="TextBox 8">
            <a:extLst>
              <a:ext uri="{FF2B5EF4-FFF2-40B4-BE49-F238E27FC236}">
                <a16:creationId xmlns:a16="http://schemas.microsoft.com/office/drawing/2014/main" id="{4B94AB32-F4E5-A741-87CE-3FBAC5739676}"/>
              </a:ext>
            </a:extLst>
          </p:cNvPr>
          <p:cNvSpPr txBox="1"/>
          <p:nvPr/>
        </p:nvSpPr>
        <p:spPr>
          <a:xfrm>
            <a:off x="6814879" y="2754833"/>
            <a:ext cx="2679192" cy="2308324"/>
          </a:xfrm>
          <a:prstGeom prst="rect">
            <a:avLst/>
          </a:prstGeom>
          <a:ln w="28575">
            <a:solidFill>
              <a:schemeClr val="tx1"/>
            </a:solidFill>
          </a:ln>
        </p:spPr>
        <p:style>
          <a:lnRef idx="2">
            <a:schemeClr val="dk1"/>
          </a:lnRef>
          <a:fillRef idx="1">
            <a:schemeClr val="lt1"/>
          </a:fillRef>
          <a:effectRef idx="0">
            <a:schemeClr val="dk1"/>
          </a:effectRef>
          <a:fontRef idx="minor">
            <a:schemeClr val="dk1"/>
          </a:fontRef>
        </p:style>
        <p:txBody>
          <a:bodyPr wrap="square" rtlCol="0">
            <a:spAutoFit/>
          </a:bodyPr>
          <a:lstStyle/>
          <a:p>
            <a:pPr marL="285750" indent="-285750">
              <a:buFont typeface="Arial" panose="020B0604020202020204" pitchFamily="34" charset="0"/>
              <a:buChar char="•"/>
            </a:pPr>
            <a:r>
              <a:rPr lang="en-US" dirty="0"/>
              <a:t>Change in basal area</a:t>
            </a:r>
            <a:r>
              <a:rPr lang="en-US" baseline="-25000" dirty="0"/>
              <a:t> </a:t>
            </a:r>
            <a:r>
              <a:rPr lang="en-US" dirty="0"/>
              <a:t>between 2011 and 2019</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Relative growth rate using allometrically-scaled whole tree biomass</a:t>
            </a:r>
          </a:p>
        </p:txBody>
      </p:sp>
      <p:pic>
        <p:nvPicPr>
          <p:cNvPr id="10" name="Picture 9">
            <a:extLst>
              <a:ext uri="{FF2B5EF4-FFF2-40B4-BE49-F238E27FC236}">
                <a16:creationId xmlns:a16="http://schemas.microsoft.com/office/drawing/2014/main" id="{8D00C26B-734D-5F47-A1E1-B32392AB3094}"/>
              </a:ext>
            </a:extLst>
          </p:cNvPr>
          <p:cNvPicPr>
            <a:picLocks noChangeAspect="1"/>
          </p:cNvPicPr>
          <p:nvPr/>
        </p:nvPicPr>
        <p:blipFill>
          <a:blip r:embed="rId3"/>
          <a:stretch>
            <a:fillRect/>
          </a:stretch>
        </p:blipFill>
        <p:spPr>
          <a:xfrm>
            <a:off x="69574" y="6492875"/>
            <a:ext cx="401577" cy="327818"/>
          </a:xfrm>
          <a:prstGeom prst="rect">
            <a:avLst/>
          </a:prstGeom>
        </p:spPr>
      </p:pic>
      <p:sp>
        <p:nvSpPr>
          <p:cNvPr id="12" name="TextBox 11">
            <a:extLst>
              <a:ext uri="{FF2B5EF4-FFF2-40B4-BE49-F238E27FC236}">
                <a16:creationId xmlns:a16="http://schemas.microsoft.com/office/drawing/2014/main" id="{D8F28717-B05F-AB4A-BCB5-F90F44D3BCAF}"/>
              </a:ext>
            </a:extLst>
          </p:cNvPr>
          <p:cNvSpPr txBox="1"/>
          <p:nvPr/>
        </p:nvSpPr>
        <p:spPr>
          <a:xfrm>
            <a:off x="446336" y="6502895"/>
            <a:ext cx="1388522"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a:t>
            </a:r>
            <a:r>
              <a:rPr lang="en-US" sz="1200" dirty="0" err="1">
                <a:latin typeface="Arial" panose="020B0604020202020204" pitchFamily="34" charset="0"/>
                <a:cs typeface="Arial" panose="020B0604020202020204" pitchFamily="34" charset="0"/>
              </a:rPr>
              <a:t>EvanPerkowski</a:t>
            </a:r>
            <a:endParaRPr lang="en-US"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683720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Chart, scatter chart&#10;&#10;Description automatically generated">
            <a:extLst>
              <a:ext uri="{FF2B5EF4-FFF2-40B4-BE49-F238E27FC236}">
                <a16:creationId xmlns:a16="http://schemas.microsoft.com/office/drawing/2014/main" id="{DEFF2F87-FA4E-0B4A-B613-7D0A018E377F}"/>
              </a:ext>
            </a:extLst>
          </p:cNvPr>
          <p:cNvPicPr>
            <a:picLocks noChangeAspect="1"/>
          </p:cNvPicPr>
          <p:nvPr/>
        </p:nvPicPr>
        <p:blipFill>
          <a:blip r:embed="rId3"/>
          <a:stretch>
            <a:fillRect/>
          </a:stretch>
        </p:blipFill>
        <p:spPr>
          <a:xfrm>
            <a:off x="2667000" y="1920875"/>
            <a:ext cx="6858000" cy="4572000"/>
          </a:xfrm>
          <a:prstGeom prst="rect">
            <a:avLst/>
          </a:prstGeom>
        </p:spPr>
      </p:pic>
      <p:sp>
        <p:nvSpPr>
          <p:cNvPr id="12" name="Rectangle 11">
            <a:extLst>
              <a:ext uri="{FF2B5EF4-FFF2-40B4-BE49-F238E27FC236}">
                <a16:creationId xmlns:a16="http://schemas.microsoft.com/office/drawing/2014/main" id="{3E1F2568-5EFC-3A4D-82E4-9623F1E7EF6E}"/>
              </a:ext>
            </a:extLst>
          </p:cNvPr>
          <p:cNvSpPr/>
          <p:nvPr/>
        </p:nvSpPr>
        <p:spPr>
          <a:xfrm>
            <a:off x="3297115" y="2013438"/>
            <a:ext cx="4633547" cy="378948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B89525BB-F398-6543-A9B0-98A1ABB72402}"/>
              </a:ext>
            </a:extLst>
          </p:cNvPr>
          <p:cNvSpPr>
            <a:spLocks noGrp="1"/>
          </p:cNvSpPr>
          <p:nvPr>
            <p:ph type="title"/>
          </p:nvPr>
        </p:nvSpPr>
        <p:spPr/>
        <p:txBody>
          <a:bodyPr/>
          <a:lstStyle/>
          <a:p>
            <a:endParaRPr lang="en-US"/>
          </a:p>
        </p:txBody>
      </p:sp>
      <p:pic>
        <p:nvPicPr>
          <p:cNvPr id="5" name="Picture 4">
            <a:extLst>
              <a:ext uri="{FF2B5EF4-FFF2-40B4-BE49-F238E27FC236}">
                <a16:creationId xmlns:a16="http://schemas.microsoft.com/office/drawing/2014/main" id="{44F0BBF5-8743-6242-9FEE-79A621423B82}"/>
              </a:ext>
            </a:extLst>
          </p:cNvPr>
          <p:cNvPicPr>
            <a:picLocks noChangeAspect="1"/>
          </p:cNvPicPr>
          <p:nvPr/>
        </p:nvPicPr>
        <p:blipFill>
          <a:blip r:embed="rId4"/>
          <a:stretch>
            <a:fillRect/>
          </a:stretch>
        </p:blipFill>
        <p:spPr>
          <a:xfrm>
            <a:off x="69574" y="6492875"/>
            <a:ext cx="401577" cy="327818"/>
          </a:xfrm>
          <a:prstGeom prst="rect">
            <a:avLst/>
          </a:prstGeom>
        </p:spPr>
      </p:pic>
      <p:sp>
        <p:nvSpPr>
          <p:cNvPr id="7" name="TextBox 6">
            <a:extLst>
              <a:ext uri="{FF2B5EF4-FFF2-40B4-BE49-F238E27FC236}">
                <a16:creationId xmlns:a16="http://schemas.microsoft.com/office/drawing/2014/main" id="{73594B54-8EA9-DE48-801A-FC25B57DCD1D}"/>
              </a:ext>
            </a:extLst>
          </p:cNvPr>
          <p:cNvSpPr txBox="1"/>
          <p:nvPr/>
        </p:nvSpPr>
        <p:spPr>
          <a:xfrm>
            <a:off x="446336" y="6502895"/>
            <a:ext cx="1388522"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a:t>
            </a:r>
            <a:r>
              <a:rPr lang="en-US" sz="1200" dirty="0" err="1">
                <a:latin typeface="Arial" panose="020B0604020202020204" pitchFamily="34" charset="0"/>
                <a:cs typeface="Arial" panose="020B0604020202020204" pitchFamily="34" charset="0"/>
              </a:rPr>
              <a:t>EvanPerkowski</a:t>
            </a:r>
            <a:endParaRPr lang="en-US"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355982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B5A9AF-A33A-4B4C-B9A8-38612ACF2D4D}"/>
              </a:ext>
            </a:extLst>
          </p:cNvPr>
          <p:cNvSpPr>
            <a:spLocks noGrp="1"/>
          </p:cNvSpPr>
          <p:nvPr>
            <p:ph type="title"/>
          </p:nvPr>
        </p:nvSpPr>
        <p:spPr/>
        <p:txBody>
          <a:bodyPr/>
          <a:lstStyle/>
          <a:p>
            <a:r>
              <a:rPr lang="en-US" dirty="0"/>
              <a:t>Soil nitrogen availability increases leaf nitrogen</a:t>
            </a:r>
          </a:p>
        </p:txBody>
      </p:sp>
      <p:pic>
        <p:nvPicPr>
          <p:cNvPr id="11" name="Picture 10" descr="Chart, scatter chart&#10;&#10;Description automatically generated">
            <a:extLst>
              <a:ext uri="{FF2B5EF4-FFF2-40B4-BE49-F238E27FC236}">
                <a16:creationId xmlns:a16="http://schemas.microsoft.com/office/drawing/2014/main" id="{DEFF2F87-FA4E-0B4A-B613-7D0A018E377F}"/>
              </a:ext>
            </a:extLst>
          </p:cNvPr>
          <p:cNvPicPr>
            <a:picLocks noChangeAspect="1"/>
          </p:cNvPicPr>
          <p:nvPr/>
        </p:nvPicPr>
        <p:blipFill>
          <a:blip r:embed="rId3"/>
          <a:stretch>
            <a:fillRect/>
          </a:stretch>
        </p:blipFill>
        <p:spPr>
          <a:xfrm>
            <a:off x="2667000" y="1920875"/>
            <a:ext cx="6858000" cy="4572000"/>
          </a:xfrm>
          <a:prstGeom prst="rect">
            <a:avLst/>
          </a:prstGeom>
        </p:spPr>
      </p:pic>
      <p:sp>
        <p:nvSpPr>
          <p:cNvPr id="4" name="TextBox 3">
            <a:extLst>
              <a:ext uri="{FF2B5EF4-FFF2-40B4-BE49-F238E27FC236}">
                <a16:creationId xmlns:a16="http://schemas.microsoft.com/office/drawing/2014/main" id="{0C223BE1-0A77-BD41-8195-3380F3F44A63}"/>
              </a:ext>
            </a:extLst>
          </p:cNvPr>
          <p:cNvSpPr txBox="1"/>
          <p:nvPr/>
        </p:nvSpPr>
        <p:spPr>
          <a:xfrm>
            <a:off x="6036367" y="5446644"/>
            <a:ext cx="1903085"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20.27% increase</a:t>
            </a:r>
          </a:p>
        </p:txBody>
      </p:sp>
      <p:pic>
        <p:nvPicPr>
          <p:cNvPr id="5" name="Picture 4">
            <a:extLst>
              <a:ext uri="{FF2B5EF4-FFF2-40B4-BE49-F238E27FC236}">
                <a16:creationId xmlns:a16="http://schemas.microsoft.com/office/drawing/2014/main" id="{22586BCA-D148-8146-AC63-CB3D65400D02}"/>
              </a:ext>
            </a:extLst>
          </p:cNvPr>
          <p:cNvPicPr>
            <a:picLocks noChangeAspect="1"/>
          </p:cNvPicPr>
          <p:nvPr/>
        </p:nvPicPr>
        <p:blipFill>
          <a:blip r:embed="rId4"/>
          <a:stretch>
            <a:fillRect/>
          </a:stretch>
        </p:blipFill>
        <p:spPr>
          <a:xfrm>
            <a:off x="69574" y="6492875"/>
            <a:ext cx="401577" cy="327818"/>
          </a:xfrm>
          <a:prstGeom prst="rect">
            <a:avLst/>
          </a:prstGeom>
        </p:spPr>
      </p:pic>
      <p:sp>
        <p:nvSpPr>
          <p:cNvPr id="7" name="TextBox 6">
            <a:extLst>
              <a:ext uri="{FF2B5EF4-FFF2-40B4-BE49-F238E27FC236}">
                <a16:creationId xmlns:a16="http://schemas.microsoft.com/office/drawing/2014/main" id="{63D241AC-BC24-2C47-90D9-ECF7A76149C9}"/>
              </a:ext>
            </a:extLst>
          </p:cNvPr>
          <p:cNvSpPr txBox="1"/>
          <p:nvPr/>
        </p:nvSpPr>
        <p:spPr>
          <a:xfrm>
            <a:off x="446336" y="6502895"/>
            <a:ext cx="1388522"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a:t>
            </a:r>
            <a:r>
              <a:rPr lang="en-US" sz="1200" dirty="0" err="1">
                <a:latin typeface="Arial" panose="020B0604020202020204" pitchFamily="34" charset="0"/>
                <a:cs typeface="Arial" panose="020B0604020202020204" pitchFamily="34" charset="0"/>
              </a:rPr>
              <a:t>EvanPerkowski</a:t>
            </a:r>
            <a:endParaRPr lang="en-US"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883434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F35991-2B49-414A-8BF7-177AB4ED26F9}"/>
              </a:ext>
            </a:extLst>
          </p:cNvPr>
          <p:cNvSpPr>
            <a:spLocks noGrp="1"/>
          </p:cNvSpPr>
          <p:nvPr>
            <p:ph type="title"/>
          </p:nvPr>
        </p:nvSpPr>
        <p:spPr/>
        <p:txBody>
          <a:bodyPr/>
          <a:lstStyle/>
          <a:p>
            <a:r>
              <a:rPr lang="en-US" dirty="0"/>
              <a:t>Soil nitrogen availability increases photosynthetic capacity</a:t>
            </a:r>
          </a:p>
        </p:txBody>
      </p:sp>
      <p:pic>
        <p:nvPicPr>
          <p:cNvPr id="6" name="Picture 5">
            <a:extLst>
              <a:ext uri="{FF2B5EF4-FFF2-40B4-BE49-F238E27FC236}">
                <a16:creationId xmlns:a16="http://schemas.microsoft.com/office/drawing/2014/main" id="{0D7BEEBC-441D-8742-99F1-C3B726D4E7A8}"/>
              </a:ext>
            </a:extLst>
          </p:cNvPr>
          <p:cNvPicPr>
            <a:picLocks noChangeAspect="1"/>
          </p:cNvPicPr>
          <p:nvPr/>
        </p:nvPicPr>
        <p:blipFill>
          <a:blip r:embed="rId3"/>
          <a:stretch>
            <a:fillRect/>
          </a:stretch>
        </p:blipFill>
        <p:spPr>
          <a:xfrm>
            <a:off x="2667000" y="1920875"/>
            <a:ext cx="6858000" cy="4572000"/>
          </a:xfrm>
          <a:prstGeom prst="rect">
            <a:avLst/>
          </a:prstGeom>
        </p:spPr>
      </p:pic>
      <p:sp>
        <p:nvSpPr>
          <p:cNvPr id="7" name="Rectangle 6">
            <a:extLst>
              <a:ext uri="{FF2B5EF4-FFF2-40B4-BE49-F238E27FC236}">
                <a16:creationId xmlns:a16="http://schemas.microsoft.com/office/drawing/2014/main" id="{AD29124D-A441-7041-8D4D-A715A3408460}"/>
              </a:ext>
            </a:extLst>
          </p:cNvPr>
          <p:cNvSpPr/>
          <p:nvPr/>
        </p:nvSpPr>
        <p:spPr>
          <a:xfrm>
            <a:off x="3376246" y="2013438"/>
            <a:ext cx="4554416" cy="378948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472574F0-C303-0E40-BF75-A46FAA264375}"/>
              </a:ext>
            </a:extLst>
          </p:cNvPr>
          <p:cNvPicPr>
            <a:picLocks noChangeAspect="1"/>
          </p:cNvPicPr>
          <p:nvPr/>
        </p:nvPicPr>
        <p:blipFill>
          <a:blip r:embed="rId4"/>
          <a:stretch>
            <a:fillRect/>
          </a:stretch>
        </p:blipFill>
        <p:spPr>
          <a:xfrm>
            <a:off x="69574" y="6492875"/>
            <a:ext cx="401577" cy="327818"/>
          </a:xfrm>
          <a:prstGeom prst="rect">
            <a:avLst/>
          </a:prstGeom>
        </p:spPr>
      </p:pic>
      <p:sp>
        <p:nvSpPr>
          <p:cNvPr id="9" name="TextBox 8">
            <a:extLst>
              <a:ext uri="{FF2B5EF4-FFF2-40B4-BE49-F238E27FC236}">
                <a16:creationId xmlns:a16="http://schemas.microsoft.com/office/drawing/2014/main" id="{0C3418B3-FE7C-D84D-A49B-62803FB75797}"/>
              </a:ext>
            </a:extLst>
          </p:cNvPr>
          <p:cNvSpPr txBox="1"/>
          <p:nvPr/>
        </p:nvSpPr>
        <p:spPr>
          <a:xfrm>
            <a:off x="446336" y="6502895"/>
            <a:ext cx="1388522"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a:t>
            </a:r>
            <a:r>
              <a:rPr lang="en-US" sz="1200" dirty="0" err="1">
                <a:latin typeface="Arial" panose="020B0604020202020204" pitchFamily="34" charset="0"/>
                <a:cs typeface="Arial" panose="020B0604020202020204" pitchFamily="34" charset="0"/>
              </a:rPr>
              <a:t>EvanPerkowski</a:t>
            </a:r>
            <a:endParaRPr lang="en-US"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434832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F35991-2B49-414A-8BF7-177AB4ED26F9}"/>
              </a:ext>
            </a:extLst>
          </p:cNvPr>
          <p:cNvSpPr>
            <a:spLocks noGrp="1"/>
          </p:cNvSpPr>
          <p:nvPr>
            <p:ph type="title"/>
          </p:nvPr>
        </p:nvSpPr>
        <p:spPr/>
        <p:txBody>
          <a:bodyPr/>
          <a:lstStyle/>
          <a:p>
            <a:r>
              <a:rPr lang="en-US" dirty="0"/>
              <a:t>Soil nitrogen availability increases photosynthetic capacity</a:t>
            </a:r>
          </a:p>
        </p:txBody>
      </p:sp>
      <p:pic>
        <p:nvPicPr>
          <p:cNvPr id="6" name="Picture 5">
            <a:extLst>
              <a:ext uri="{FF2B5EF4-FFF2-40B4-BE49-F238E27FC236}">
                <a16:creationId xmlns:a16="http://schemas.microsoft.com/office/drawing/2014/main" id="{0D7BEEBC-441D-8742-99F1-C3B726D4E7A8}"/>
              </a:ext>
            </a:extLst>
          </p:cNvPr>
          <p:cNvPicPr>
            <a:picLocks noChangeAspect="1"/>
          </p:cNvPicPr>
          <p:nvPr/>
        </p:nvPicPr>
        <p:blipFill>
          <a:blip r:embed="rId3"/>
          <a:stretch>
            <a:fillRect/>
          </a:stretch>
        </p:blipFill>
        <p:spPr>
          <a:xfrm>
            <a:off x="2667000" y="1920875"/>
            <a:ext cx="6858000" cy="4572000"/>
          </a:xfrm>
          <a:prstGeom prst="rect">
            <a:avLst/>
          </a:prstGeom>
        </p:spPr>
      </p:pic>
      <p:sp>
        <p:nvSpPr>
          <p:cNvPr id="3" name="TextBox 2">
            <a:extLst>
              <a:ext uri="{FF2B5EF4-FFF2-40B4-BE49-F238E27FC236}">
                <a16:creationId xmlns:a16="http://schemas.microsoft.com/office/drawing/2014/main" id="{8CE540CD-1B1A-934B-BCDD-46081E5381BF}"/>
              </a:ext>
            </a:extLst>
          </p:cNvPr>
          <p:cNvSpPr txBox="1"/>
          <p:nvPr/>
        </p:nvSpPr>
        <p:spPr>
          <a:xfrm>
            <a:off x="6036366" y="2027584"/>
            <a:ext cx="1903085"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20.32% increase</a:t>
            </a:r>
          </a:p>
        </p:txBody>
      </p:sp>
      <p:pic>
        <p:nvPicPr>
          <p:cNvPr id="5" name="Picture 4">
            <a:extLst>
              <a:ext uri="{FF2B5EF4-FFF2-40B4-BE49-F238E27FC236}">
                <a16:creationId xmlns:a16="http://schemas.microsoft.com/office/drawing/2014/main" id="{D8EA6D62-94B6-0F41-9086-942209920231}"/>
              </a:ext>
            </a:extLst>
          </p:cNvPr>
          <p:cNvPicPr>
            <a:picLocks noChangeAspect="1"/>
          </p:cNvPicPr>
          <p:nvPr/>
        </p:nvPicPr>
        <p:blipFill>
          <a:blip r:embed="rId4"/>
          <a:stretch>
            <a:fillRect/>
          </a:stretch>
        </p:blipFill>
        <p:spPr>
          <a:xfrm>
            <a:off x="69574" y="6492875"/>
            <a:ext cx="401577" cy="327818"/>
          </a:xfrm>
          <a:prstGeom prst="rect">
            <a:avLst/>
          </a:prstGeom>
        </p:spPr>
      </p:pic>
      <p:sp>
        <p:nvSpPr>
          <p:cNvPr id="8" name="TextBox 7">
            <a:extLst>
              <a:ext uri="{FF2B5EF4-FFF2-40B4-BE49-F238E27FC236}">
                <a16:creationId xmlns:a16="http://schemas.microsoft.com/office/drawing/2014/main" id="{5008AA8A-7D39-5A46-B3C7-F7F63219C454}"/>
              </a:ext>
            </a:extLst>
          </p:cNvPr>
          <p:cNvSpPr txBox="1"/>
          <p:nvPr/>
        </p:nvSpPr>
        <p:spPr>
          <a:xfrm>
            <a:off x="446336" y="6502895"/>
            <a:ext cx="1388522"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a:t>
            </a:r>
            <a:r>
              <a:rPr lang="en-US" sz="1200" dirty="0" err="1">
                <a:latin typeface="Arial" panose="020B0604020202020204" pitchFamily="34" charset="0"/>
                <a:cs typeface="Arial" panose="020B0604020202020204" pitchFamily="34" charset="0"/>
              </a:rPr>
              <a:t>EvanPerkowski</a:t>
            </a:r>
            <a:endParaRPr lang="en-US"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664469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Chart, scatter chart&#10;&#10;Description automatically generated">
            <a:extLst>
              <a:ext uri="{FF2B5EF4-FFF2-40B4-BE49-F238E27FC236}">
                <a16:creationId xmlns:a16="http://schemas.microsoft.com/office/drawing/2014/main" id="{8B903B3B-9215-7248-9A4F-000D309EA604}"/>
              </a:ext>
            </a:extLst>
          </p:cNvPr>
          <p:cNvPicPr>
            <a:picLocks noChangeAspect="1"/>
          </p:cNvPicPr>
          <p:nvPr/>
        </p:nvPicPr>
        <p:blipFill rotWithShape="1">
          <a:blip r:embed="rId3"/>
          <a:srcRect r="21324"/>
          <a:stretch/>
        </p:blipFill>
        <p:spPr>
          <a:xfrm>
            <a:off x="821935" y="2051893"/>
            <a:ext cx="4856018" cy="4114800"/>
          </a:xfrm>
          <a:prstGeom prst="rect">
            <a:avLst/>
          </a:prstGeom>
        </p:spPr>
      </p:pic>
      <p:pic>
        <p:nvPicPr>
          <p:cNvPr id="5" name="Picture 4" descr="Chart, scatter chart&#10;&#10;Description automatically generated">
            <a:extLst>
              <a:ext uri="{FF2B5EF4-FFF2-40B4-BE49-F238E27FC236}">
                <a16:creationId xmlns:a16="http://schemas.microsoft.com/office/drawing/2014/main" id="{0E554C51-3D05-C14E-AD8B-733DB458674B}"/>
              </a:ext>
            </a:extLst>
          </p:cNvPr>
          <p:cNvPicPr>
            <a:picLocks noChangeAspect="1"/>
          </p:cNvPicPr>
          <p:nvPr/>
        </p:nvPicPr>
        <p:blipFill>
          <a:blip r:embed="rId4"/>
          <a:stretch>
            <a:fillRect/>
          </a:stretch>
        </p:blipFill>
        <p:spPr>
          <a:xfrm>
            <a:off x="5677953" y="2051893"/>
            <a:ext cx="6172200" cy="4114800"/>
          </a:xfrm>
          <a:prstGeom prst="rect">
            <a:avLst/>
          </a:prstGeom>
        </p:spPr>
      </p:pic>
      <p:sp>
        <p:nvSpPr>
          <p:cNvPr id="6" name="Rectangle 5">
            <a:extLst>
              <a:ext uri="{FF2B5EF4-FFF2-40B4-BE49-F238E27FC236}">
                <a16:creationId xmlns:a16="http://schemas.microsoft.com/office/drawing/2014/main" id="{80BBDE71-665E-4144-8EA8-E95587F24A8F}"/>
              </a:ext>
            </a:extLst>
          </p:cNvPr>
          <p:cNvSpPr/>
          <p:nvPr/>
        </p:nvSpPr>
        <p:spPr>
          <a:xfrm>
            <a:off x="6402261" y="2146853"/>
            <a:ext cx="4020671" cy="340883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29C02DB2-322F-7940-934C-F43FDDFD6B19}"/>
              </a:ext>
            </a:extLst>
          </p:cNvPr>
          <p:cNvSpPr/>
          <p:nvPr/>
        </p:nvSpPr>
        <p:spPr>
          <a:xfrm>
            <a:off x="1386508" y="2146853"/>
            <a:ext cx="4179795" cy="340883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Arrow 8">
            <a:extLst>
              <a:ext uri="{FF2B5EF4-FFF2-40B4-BE49-F238E27FC236}">
                <a16:creationId xmlns:a16="http://schemas.microsoft.com/office/drawing/2014/main" id="{4D927849-FCD6-9E4A-806F-648BE7DB094E}"/>
              </a:ext>
            </a:extLst>
          </p:cNvPr>
          <p:cNvSpPr/>
          <p:nvPr/>
        </p:nvSpPr>
        <p:spPr>
          <a:xfrm rot="19803477">
            <a:off x="7150267" y="3429380"/>
            <a:ext cx="2750040" cy="767729"/>
          </a:xfrm>
          <a:prstGeom prst="rightArrow">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Arrow 9">
            <a:extLst>
              <a:ext uri="{FF2B5EF4-FFF2-40B4-BE49-F238E27FC236}">
                <a16:creationId xmlns:a16="http://schemas.microsoft.com/office/drawing/2014/main" id="{925A93A1-D3F0-CA46-8B4D-46A44869BA7A}"/>
              </a:ext>
            </a:extLst>
          </p:cNvPr>
          <p:cNvSpPr/>
          <p:nvPr/>
        </p:nvSpPr>
        <p:spPr>
          <a:xfrm rot="1903583">
            <a:off x="1922268" y="3467405"/>
            <a:ext cx="2750040" cy="767729"/>
          </a:xfrm>
          <a:prstGeom prst="rightArrow">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a:extLst>
              <a:ext uri="{FF2B5EF4-FFF2-40B4-BE49-F238E27FC236}">
                <a16:creationId xmlns:a16="http://schemas.microsoft.com/office/drawing/2014/main" id="{1168CE7B-5D65-1544-B5F7-6A787F2B4F21}"/>
              </a:ext>
            </a:extLst>
          </p:cNvPr>
          <p:cNvPicPr>
            <a:picLocks noChangeAspect="1"/>
          </p:cNvPicPr>
          <p:nvPr/>
        </p:nvPicPr>
        <p:blipFill>
          <a:blip r:embed="rId5"/>
          <a:stretch>
            <a:fillRect/>
          </a:stretch>
        </p:blipFill>
        <p:spPr>
          <a:xfrm>
            <a:off x="69574" y="6492875"/>
            <a:ext cx="401577" cy="327818"/>
          </a:xfrm>
          <a:prstGeom prst="rect">
            <a:avLst/>
          </a:prstGeom>
        </p:spPr>
      </p:pic>
      <p:sp>
        <p:nvSpPr>
          <p:cNvPr id="14" name="TextBox 13">
            <a:extLst>
              <a:ext uri="{FF2B5EF4-FFF2-40B4-BE49-F238E27FC236}">
                <a16:creationId xmlns:a16="http://schemas.microsoft.com/office/drawing/2014/main" id="{8F8B8E5B-3C1E-E34F-A04B-DC9D493681C5}"/>
              </a:ext>
            </a:extLst>
          </p:cNvPr>
          <p:cNvSpPr txBox="1"/>
          <p:nvPr/>
        </p:nvSpPr>
        <p:spPr>
          <a:xfrm>
            <a:off x="446336" y="6502895"/>
            <a:ext cx="1388522"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a:t>
            </a:r>
            <a:r>
              <a:rPr lang="en-US" sz="1200" dirty="0" err="1">
                <a:latin typeface="Arial" panose="020B0604020202020204" pitchFamily="34" charset="0"/>
                <a:cs typeface="Arial" panose="020B0604020202020204" pitchFamily="34" charset="0"/>
              </a:rPr>
              <a:t>EvanPerkowski</a:t>
            </a:r>
            <a:endParaRPr lang="en-US"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968384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3DA1F2-6EF9-6748-9A8C-F7DB7E1434AF}"/>
              </a:ext>
            </a:extLst>
          </p:cNvPr>
          <p:cNvSpPr>
            <a:spLocks noGrp="1"/>
          </p:cNvSpPr>
          <p:nvPr>
            <p:ph type="title"/>
          </p:nvPr>
        </p:nvSpPr>
        <p:spPr/>
        <p:txBody>
          <a:bodyPr>
            <a:normAutofit fontScale="90000"/>
          </a:bodyPr>
          <a:lstStyle/>
          <a:p>
            <a:r>
              <a:rPr lang="en-US" dirty="0"/>
              <a:t>Leaf nitrogen is a common surrogate for estimating leaf-level photosynthetic capacity</a:t>
            </a:r>
          </a:p>
        </p:txBody>
      </p:sp>
      <p:pic>
        <p:nvPicPr>
          <p:cNvPr id="4" name="Picture 3">
            <a:extLst>
              <a:ext uri="{FF2B5EF4-FFF2-40B4-BE49-F238E27FC236}">
                <a16:creationId xmlns:a16="http://schemas.microsoft.com/office/drawing/2014/main" id="{1B511BD6-F72D-1443-A212-1AF0556BEC48}"/>
              </a:ext>
            </a:extLst>
          </p:cNvPr>
          <p:cNvPicPr>
            <a:picLocks noChangeAspect="1"/>
          </p:cNvPicPr>
          <p:nvPr/>
        </p:nvPicPr>
        <p:blipFill>
          <a:blip r:embed="rId3"/>
          <a:stretch>
            <a:fillRect/>
          </a:stretch>
        </p:blipFill>
        <p:spPr>
          <a:xfrm>
            <a:off x="3937990" y="1806155"/>
            <a:ext cx="4316019" cy="4686720"/>
          </a:xfrm>
          <a:prstGeom prst="rect">
            <a:avLst/>
          </a:prstGeom>
        </p:spPr>
      </p:pic>
      <p:sp>
        <p:nvSpPr>
          <p:cNvPr id="5" name="TextBox 4">
            <a:extLst>
              <a:ext uri="{FF2B5EF4-FFF2-40B4-BE49-F238E27FC236}">
                <a16:creationId xmlns:a16="http://schemas.microsoft.com/office/drawing/2014/main" id="{21AF0108-34F2-EB4B-B363-84CE05D2422A}"/>
              </a:ext>
            </a:extLst>
          </p:cNvPr>
          <p:cNvSpPr txBox="1"/>
          <p:nvPr/>
        </p:nvSpPr>
        <p:spPr>
          <a:xfrm>
            <a:off x="10362653" y="6581001"/>
            <a:ext cx="1829347"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Evans (1989) </a:t>
            </a:r>
            <a:r>
              <a:rPr lang="en-US" sz="1200" i="1" dirty="0" err="1">
                <a:latin typeface="Arial" panose="020B0604020202020204" pitchFamily="34" charset="0"/>
                <a:cs typeface="Arial" panose="020B0604020202020204" pitchFamily="34" charset="0"/>
              </a:rPr>
              <a:t>Oecologia</a:t>
            </a:r>
            <a:endParaRPr lang="en-US" sz="1200" i="1"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C6982197-1C95-604A-87D9-BBD3A522B746}"/>
              </a:ext>
            </a:extLst>
          </p:cNvPr>
          <p:cNvPicPr>
            <a:picLocks noChangeAspect="1"/>
          </p:cNvPicPr>
          <p:nvPr/>
        </p:nvPicPr>
        <p:blipFill>
          <a:blip r:embed="rId4"/>
          <a:stretch>
            <a:fillRect/>
          </a:stretch>
        </p:blipFill>
        <p:spPr>
          <a:xfrm>
            <a:off x="69574" y="6492875"/>
            <a:ext cx="401577" cy="327818"/>
          </a:xfrm>
          <a:prstGeom prst="rect">
            <a:avLst/>
          </a:prstGeom>
        </p:spPr>
      </p:pic>
      <p:sp>
        <p:nvSpPr>
          <p:cNvPr id="7" name="TextBox 6">
            <a:extLst>
              <a:ext uri="{FF2B5EF4-FFF2-40B4-BE49-F238E27FC236}">
                <a16:creationId xmlns:a16="http://schemas.microsoft.com/office/drawing/2014/main" id="{75BB945B-5F88-9241-AA89-2ACE4D602EE0}"/>
              </a:ext>
            </a:extLst>
          </p:cNvPr>
          <p:cNvSpPr txBox="1"/>
          <p:nvPr/>
        </p:nvSpPr>
        <p:spPr>
          <a:xfrm>
            <a:off x="446336" y="6502895"/>
            <a:ext cx="1388522"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a:t>
            </a:r>
            <a:r>
              <a:rPr lang="en-US" sz="1200" dirty="0" err="1">
                <a:latin typeface="Arial" panose="020B0604020202020204" pitchFamily="34" charset="0"/>
                <a:cs typeface="Arial" panose="020B0604020202020204" pitchFamily="34" charset="0"/>
              </a:rPr>
              <a:t>EvanPerkowski</a:t>
            </a:r>
            <a:endParaRPr lang="en-US"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718382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803E5-3FB4-A440-8C1A-9CDB43BB4943}"/>
              </a:ext>
            </a:extLst>
          </p:cNvPr>
          <p:cNvSpPr>
            <a:spLocks noGrp="1"/>
          </p:cNvSpPr>
          <p:nvPr>
            <p:ph type="title"/>
          </p:nvPr>
        </p:nvSpPr>
        <p:spPr/>
        <p:txBody>
          <a:bodyPr>
            <a:normAutofit/>
          </a:bodyPr>
          <a:lstStyle/>
          <a:p>
            <a:r>
              <a:rPr lang="en-US" dirty="0"/>
              <a:t>Soil nitrogen availability increases photosynthetic nitrogen-use efficiency…</a:t>
            </a:r>
          </a:p>
        </p:txBody>
      </p:sp>
      <p:pic>
        <p:nvPicPr>
          <p:cNvPr id="11" name="Picture 10" descr="Chart, scatter chart&#10;&#10;Description automatically generated">
            <a:extLst>
              <a:ext uri="{FF2B5EF4-FFF2-40B4-BE49-F238E27FC236}">
                <a16:creationId xmlns:a16="http://schemas.microsoft.com/office/drawing/2014/main" id="{8B903B3B-9215-7248-9A4F-000D309EA604}"/>
              </a:ext>
            </a:extLst>
          </p:cNvPr>
          <p:cNvPicPr>
            <a:picLocks noChangeAspect="1"/>
          </p:cNvPicPr>
          <p:nvPr/>
        </p:nvPicPr>
        <p:blipFill rotWithShape="1">
          <a:blip r:embed="rId3"/>
          <a:srcRect r="21324"/>
          <a:stretch/>
        </p:blipFill>
        <p:spPr>
          <a:xfrm>
            <a:off x="821934" y="2051893"/>
            <a:ext cx="4856018" cy="4114800"/>
          </a:xfrm>
          <a:prstGeom prst="rect">
            <a:avLst/>
          </a:prstGeom>
        </p:spPr>
      </p:pic>
      <p:pic>
        <p:nvPicPr>
          <p:cNvPr id="5" name="Picture 4" descr="Chart, scatter chart&#10;&#10;Description automatically generated">
            <a:extLst>
              <a:ext uri="{FF2B5EF4-FFF2-40B4-BE49-F238E27FC236}">
                <a16:creationId xmlns:a16="http://schemas.microsoft.com/office/drawing/2014/main" id="{0E554C51-3D05-C14E-AD8B-733DB458674B}"/>
              </a:ext>
            </a:extLst>
          </p:cNvPr>
          <p:cNvPicPr>
            <a:picLocks noChangeAspect="1"/>
          </p:cNvPicPr>
          <p:nvPr/>
        </p:nvPicPr>
        <p:blipFill>
          <a:blip r:embed="rId4"/>
          <a:stretch>
            <a:fillRect/>
          </a:stretch>
        </p:blipFill>
        <p:spPr>
          <a:xfrm>
            <a:off x="5677952" y="2051893"/>
            <a:ext cx="6172200" cy="4114800"/>
          </a:xfrm>
          <a:prstGeom prst="rect">
            <a:avLst/>
          </a:prstGeom>
        </p:spPr>
      </p:pic>
      <p:sp>
        <p:nvSpPr>
          <p:cNvPr id="6" name="Rectangle 5">
            <a:extLst>
              <a:ext uri="{FF2B5EF4-FFF2-40B4-BE49-F238E27FC236}">
                <a16:creationId xmlns:a16="http://schemas.microsoft.com/office/drawing/2014/main" id="{80BBDE71-665E-4144-8EA8-E95587F24A8F}"/>
              </a:ext>
            </a:extLst>
          </p:cNvPr>
          <p:cNvSpPr/>
          <p:nvPr/>
        </p:nvSpPr>
        <p:spPr>
          <a:xfrm>
            <a:off x="6402260" y="2146853"/>
            <a:ext cx="4020671" cy="340883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222358DD-7C7D-324C-A3BF-FB671EF3B2CF}"/>
              </a:ext>
            </a:extLst>
          </p:cNvPr>
          <p:cNvSpPr txBox="1"/>
          <p:nvPr/>
        </p:nvSpPr>
        <p:spPr>
          <a:xfrm>
            <a:off x="3849370" y="2156792"/>
            <a:ext cx="1709314" cy="369332"/>
          </a:xfrm>
          <a:prstGeom prst="rect">
            <a:avLst/>
          </a:prstGeom>
          <a:noFill/>
        </p:spPr>
        <p:txBody>
          <a:bodyPr wrap="none" rtlCol="0">
            <a:spAutoFit/>
          </a:bodyPr>
          <a:lstStyle/>
          <a:p>
            <a:r>
              <a:rPr lang="en-US" dirty="0"/>
              <a:t>35.85% increase</a:t>
            </a:r>
          </a:p>
        </p:txBody>
      </p:sp>
      <p:pic>
        <p:nvPicPr>
          <p:cNvPr id="7" name="Picture 6">
            <a:extLst>
              <a:ext uri="{FF2B5EF4-FFF2-40B4-BE49-F238E27FC236}">
                <a16:creationId xmlns:a16="http://schemas.microsoft.com/office/drawing/2014/main" id="{AD28A999-76AB-404E-A68D-DEA49AFF3808}"/>
              </a:ext>
            </a:extLst>
          </p:cNvPr>
          <p:cNvPicPr>
            <a:picLocks noChangeAspect="1"/>
          </p:cNvPicPr>
          <p:nvPr/>
        </p:nvPicPr>
        <p:blipFill>
          <a:blip r:embed="rId5"/>
          <a:stretch>
            <a:fillRect/>
          </a:stretch>
        </p:blipFill>
        <p:spPr>
          <a:xfrm>
            <a:off x="69574" y="6492875"/>
            <a:ext cx="401577" cy="327818"/>
          </a:xfrm>
          <a:prstGeom prst="rect">
            <a:avLst/>
          </a:prstGeom>
        </p:spPr>
      </p:pic>
      <p:sp>
        <p:nvSpPr>
          <p:cNvPr id="9" name="TextBox 8">
            <a:extLst>
              <a:ext uri="{FF2B5EF4-FFF2-40B4-BE49-F238E27FC236}">
                <a16:creationId xmlns:a16="http://schemas.microsoft.com/office/drawing/2014/main" id="{D9046DC2-DD2D-F94E-937C-CDDA2C6035E1}"/>
              </a:ext>
            </a:extLst>
          </p:cNvPr>
          <p:cNvSpPr txBox="1"/>
          <p:nvPr/>
        </p:nvSpPr>
        <p:spPr>
          <a:xfrm>
            <a:off x="446336" y="6502895"/>
            <a:ext cx="1388522"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a:t>
            </a:r>
            <a:r>
              <a:rPr lang="en-US" sz="1200" dirty="0" err="1">
                <a:latin typeface="Arial" panose="020B0604020202020204" pitchFamily="34" charset="0"/>
                <a:cs typeface="Arial" panose="020B0604020202020204" pitchFamily="34" charset="0"/>
              </a:rPr>
              <a:t>EvanPerkowski</a:t>
            </a:r>
            <a:endParaRPr lang="en-US"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711329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803E5-3FB4-A440-8C1A-9CDB43BB4943}"/>
              </a:ext>
            </a:extLst>
          </p:cNvPr>
          <p:cNvSpPr>
            <a:spLocks noGrp="1"/>
          </p:cNvSpPr>
          <p:nvPr>
            <p:ph type="title"/>
          </p:nvPr>
        </p:nvSpPr>
        <p:spPr/>
        <p:txBody>
          <a:bodyPr>
            <a:normAutofit/>
          </a:bodyPr>
          <a:lstStyle/>
          <a:p>
            <a:r>
              <a:rPr lang="en-US" dirty="0"/>
              <a:t>… but not water-use efficiency</a:t>
            </a:r>
          </a:p>
        </p:txBody>
      </p:sp>
      <p:pic>
        <p:nvPicPr>
          <p:cNvPr id="11" name="Picture 10" descr="Chart, scatter chart&#10;&#10;Description automatically generated">
            <a:extLst>
              <a:ext uri="{FF2B5EF4-FFF2-40B4-BE49-F238E27FC236}">
                <a16:creationId xmlns:a16="http://schemas.microsoft.com/office/drawing/2014/main" id="{8B903B3B-9215-7248-9A4F-000D309EA604}"/>
              </a:ext>
            </a:extLst>
          </p:cNvPr>
          <p:cNvPicPr>
            <a:picLocks noChangeAspect="1"/>
          </p:cNvPicPr>
          <p:nvPr/>
        </p:nvPicPr>
        <p:blipFill rotWithShape="1">
          <a:blip r:embed="rId3"/>
          <a:srcRect r="21324"/>
          <a:stretch/>
        </p:blipFill>
        <p:spPr>
          <a:xfrm>
            <a:off x="821934" y="2051893"/>
            <a:ext cx="4856018" cy="4114800"/>
          </a:xfrm>
          <a:prstGeom prst="rect">
            <a:avLst/>
          </a:prstGeom>
        </p:spPr>
      </p:pic>
      <p:pic>
        <p:nvPicPr>
          <p:cNvPr id="5" name="Picture 4" descr="Chart, scatter chart&#10;&#10;Description automatically generated">
            <a:extLst>
              <a:ext uri="{FF2B5EF4-FFF2-40B4-BE49-F238E27FC236}">
                <a16:creationId xmlns:a16="http://schemas.microsoft.com/office/drawing/2014/main" id="{0E554C51-3D05-C14E-AD8B-733DB458674B}"/>
              </a:ext>
            </a:extLst>
          </p:cNvPr>
          <p:cNvPicPr>
            <a:picLocks noChangeAspect="1"/>
          </p:cNvPicPr>
          <p:nvPr/>
        </p:nvPicPr>
        <p:blipFill>
          <a:blip r:embed="rId4"/>
          <a:stretch>
            <a:fillRect/>
          </a:stretch>
        </p:blipFill>
        <p:spPr>
          <a:xfrm>
            <a:off x="5677952" y="2051893"/>
            <a:ext cx="6172200" cy="4114800"/>
          </a:xfrm>
          <a:prstGeom prst="rect">
            <a:avLst/>
          </a:prstGeom>
        </p:spPr>
      </p:pic>
      <p:sp>
        <p:nvSpPr>
          <p:cNvPr id="6" name="TextBox 5">
            <a:extLst>
              <a:ext uri="{FF2B5EF4-FFF2-40B4-BE49-F238E27FC236}">
                <a16:creationId xmlns:a16="http://schemas.microsoft.com/office/drawing/2014/main" id="{F21E5EB3-20CC-8F46-9CBC-4F634F866BFB}"/>
              </a:ext>
            </a:extLst>
          </p:cNvPr>
          <p:cNvSpPr txBox="1"/>
          <p:nvPr/>
        </p:nvSpPr>
        <p:spPr>
          <a:xfrm>
            <a:off x="3849370" y="2156792"/>
            <a:ext cx="1709314" cy="369332"/>
          </a:xfrm>
          <a:prstGeom prst="rect">
            <a:avLst/>
          </a:prstGeom>
          <a:noFill/>
        </p:spPr>
        <p:txBody>
          <a:bodyPr wrap="none" rtlCol="0">
            <a:spAutoFit/>
          </a:bodyPr>
          <a:lstStyle/>
          <a:p>
            <a:r>
              <a:rPr lang="en-US" dirty="0"/>
              <a:t>35.85% increase</a:t>
            </a:r>
          </a:p>
        </p:txBody>
      </p:sp>
      <p:pic>
        <p:nvPicPr>
          <p:cNvPr id="8" name="Picture 7">
            <a:extLst>
              <a:ext uri="{FF2B5EF4-FFF2-40B4-BE49-F238E27FC236}">
                <a16:creationId xmlns:a16="http://schemas.microsoft.com/office/drawing/2014/main" id="{F89CD173-BE44-9E4E-A856-9E942351C8D9}"/>
              </a:ext>
            </a:extLst>
          </p:cNvPr>
          <p:cNvPicPr>
            <a:picLocks noChangeAspect="1"/>
          </p:cNvPicPr>
          <p:nvPr/>
        </p:nvPicPr>
        <p:blipFill>
          <a:blip r:embed="rId5"/>
          <a:stretch>
            <a:fillRect/>
          </a:stretch>
        </p:blipFill>
        <p:spPr>
          <a:xfrm>
            <a:off x="69574" y="6492875"/>
            <a:ext cx="401577" cy="327818"/>
          </a:xfrm>
          <a:prstGeom prst="rect">
            <a:avLst/>
          </a:prstGeom>
        </p:spPr>
      </p:pic>
      <p:sp>
        <p:nvSpPr>
          <p:cNvPr id="10" name="TextBox 9">
            <a:extLst>
              <a:ext uri="{FF2B5EF4-FFF2-40B4-BE49-F238E27FC236}">
                <a16:creationId xmlns:a16="http://schemas.microsoft.com/office/drawing/2014/main" id="{C01A3A21-C01F-EA48-9A24-FC7613688870}"/>
              </a:ext>
            </a:extLst>
          </p:cNvPr>
          <p:cNvSpPr txBox="1"/>
          <p:nvPr/>
        </p:nvSpPr>
        <p:spPr>
          <a:xfrm>
            <a:off x="446336" y="6502895"/>
            <a:ext cx="1388522"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a:t>
            </a:r>
            <a:r>
              <a:rPr lang="en-US" sz="1200" dirty="0" err="1">
                <a:latin typeface="Arial" panose="020B0604020202020204" pitchFamily="34" charset="0"/>
                <a:cs typeface="Arial" panose="020B0604020202020204" pitchFamily="34" charset="0"/>
              </a:rPr>
              <a:t>EvanPerkowski</a:t>
            </a:r>
            <a:endParaRPr lang="en-US"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336644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hart, scatter chart&#10;&#10;Description automatically generated">
            <a:extLst>
              <a:ext uri="{FF2B5EF4-FFF2-40B4-BE49-F238E27FC236}">
                <a16:creationId xmlns:a16="http://schemas.microsoft.com/office/drawing/2014/main" id="{DB3BB05C-FF81-7045-8CB3-4DCE86E54CF6}"/>
              </a:ext>
            </a:extLst>
          </p:cNvPr>
          <p:cNvPicPr>
            <a:picLocks noChangeAspect="1"/>
          </p:cNvPicPr>
          <p:nvPr/>
        </p:nvPicPr>
        <p:blipFill rotWithShape="1">
          <a:blip r:embed="rId3"/>
          <a:srcRect r="21423"/>
          <a:stretch/>
        </p:blipFill>
        <p:spPr>
          <a:xfrm>
            <a:off x="663926" y="2044588"/>
            <a:ext cx="4849906" cy="4114800"/>
          </a:xfrm>
          <a:prstGeom prst="rect">
            <a:avLst/>
          </a:prstGeom>
        </p:spPr>
      </p:pic>
      <p:pic>
        <p:nvPicPr>
          <p:cNvPr id="5" name="Picture 4" descr="Chart, scatter chart&#10;&#10;Description automatically generated">
            <a:extLst>
              <a:ext uri="{FF2B5EF4-FFF2-40B4-BE49-F238E27FC236}">
                <a16:creationId xmlns:a16="http://schemas.microsoft.com/office/drawing/2014/main" id="{D07879BD-A2E2-2740-BB7A-B6C4AF8ADFFB}"/>
              </a:ext>
            </a:extLst>
          </p:cNvPr>
          <p:cNvPicPr>
            <a:picLocks noChangeAspect="1"/>
          </p:cNvPicPr>
          <p:nvPr/>
        </p:nvPicPr>
        <p:blipFill>
          <a:blip r:embed="rId4"/>
          <a:stretch>
            <a:fillRect/>
          </a:stretch>
        </p:blipFill>
        <p:spPr>
          <a:xfrm>
            <a:off x="5724418" y="2044588"/>
            <a:ext cx="6172200" cy="4114800"/>
          </a:xfrm>
          <a:prstGeom prst="rect">
            <a:avLst/>
          </a:prstGeom>
        </p:spPr>
      </p:pic>
      <p:sp>
        <p:nvSpPr>
          <p:cNvPr id="6" name="Rectangle 5">
            <a:extLst>
              <a:ext uri="{FF2B5EF4-FFF2-40B4-BE49-F238E27FC236}">
                <a16:creationId xmlns:a16="http://schemas.microsoft.com/office/drawing/2014/main" id="{FDE77D5B-FF4B-CE44-8927-364D3EBFD76C}"/>
              </a:ext>
            </a:extLst>
          </p:cNvPr>
          <p:cNvSpPr/>
          <p:nvPr/>
        </p:nvSpPr>
        <p:spPr>
          <a:xfrm>
            <a:off x="1412364" y="2135359"/>
            <a:ext cx="3996451" cy="34009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0D561340-5B97-8843-883B-79D7B1F4BD48}"/>
              </a:ext>
            </a:extLst>
          </p:cNvPr>
          <p:cNvSpPr/>
          <p:nvPr/>
        </p:nvSpPr>
        <p:spPr>
          <a:xfrm>
            <a:off x="6415498" y="2139515"/>
            <a:ext cx="4051070" cy="34009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7">
            <a:extLst>
              <a:ext uri="{FF2B5EF4-FFF2-40B4-BE49-F238E27FC236}">
                <a16:creationId xmlns:a16="http://schemas.microsoft.com/office/drawing/2014/main" id="{9E01253F-AB3B-5A42-94D2-99A7C30E5E32}"/>
              </a:ext>
            </a:extLst>
          </p:cNvPr>
          <p:cNvSpPr>
            <a:spLocks noGrp="1"/>
          </p:cNvSpPr>
          <p:nvPr>
            <p:ph type="title"/>
          </p:nvPr>
        </p:nvSpPr>
        <p:spPr/>
        <p:txBody>
          <a:bodyPr/>
          <a:lstStyle/>
          <a:p>
            <a:r>
              <a:rPr lang="en-US" dirty="0"/>
              <a:t>If leaf nitrogen increases with increasing soil nitrogen availability, then:</a:t>
            </a:r>
          </a:p>
        </p:txBody>
      </p:sp>
      <p:sp>
        <p:nvSpPr>
          <p:cNvPr id="9" name="TextBox 8">
            <a:extLst>
              <a:ext uri="{FF2B5EF4-FFF2-40B4-BE49-F238E27FC236}">
                <a16:creationId xmlns:a16="http://schemas.microsoft.com/office/drawing/2014/main" id="{CD619E67-0DAE-3342-BB2F-24BBFAD1B8EF}"/>
              </a:ext>
            </a:extLst>
          </p:cNvPr>
          <p:cNvSpPr txBox="1"/>
          <p:nvPr/>
        </p:nvSpPr>
        <p:spPr>
          <a:xfrm>
            <a:off x="2728351" y="3651152"/>
            <a:ext cx="1364476" cy="369332"/>
          </a:xfrm>
          <a:prstGeom prst="rect">
            <a:avLst/>
          </a:prstGeom>
          <a:noFill/>
        </p:spPr>
        <p:txBody>
          <a:bodyPr wrap="none" rtlCol="0">
            <a:spAutoFit/>
          </a:bodyPr>
          <a:lstStyle/>
          <a:p>
            <a:r>
              <a:rPr lang="en-US" b="1" dirty="0">
                <a:latin typeface="Arial" panose="020B0604020202020204" pitchFamily="34" charset="0"/>
                <a:cs typeface="Arial" panose="020B0604020202020204" pitchFamily="34" charset="0"/>
              </a:rPr>
              <a:t>No change</a:t>
            </a:r>
          </a:p>
        </p:txBody>
      </p:sp>
      <p:sp>
        <p:nvSpPr>
          <p:cNvPr id="10" name="TextBox 9">
            <a:extLst>
              <a:ext uri="{FF2B5EF4-FFF2-40B4-BE49-F238E27FC236}">
                <a16:creationId xmlns:a16="http://schemas.microsoft.com/office/drawing/2014/main" id="{4BEE4ECC-F2C8-6B4D-BDFF-C3E6C130E4D4}"/>
              </a:ext>
            </a:extLst>
          </p:cNvPr>
          <p:cNvSpPr txBox="1"/>
          <p:nvPr/>
        </p:nvSpPr>
        <p:spPr>
          <a:xfrm>
            <a:off x="7838307" y="3651152"/>
            <a:ext cx="1364476" cy="369332"/>
          </a:xfrm>
          <a:prstGeom prst="rect">
            <a:avLst/>
          </a:prstGeom>
          <a:noFill/>
        </p:spPr>
        <p:txBody>
          <a:bodyPr wrap="none" rtlCol="0">
            <a:spAutoFit/>
          </a:bodyPr>
          <a:lstStyle/>
          <a:p>
            <a:r>
              <a:rPr lang="en-US" b="1" dirty="0">
                <a:latin typeface="Arial" panose="020B0604020202020204" pitchFamily="34" charset="0"/>
                <a:cs typeface="Arial" panose="020B0604020202020204" pitchFamily="34" charset="0"/>
              </a:rPr>
              <a:t>No change</a:t>
            </a:r>
          </a:p>
        </p:txBody>
      </p:sp>
      <p:pic>
        <p:nvPicPr>
          <p:cNvPr id="11" name="Picture 10">
            <a:extLst>
              <a:ext uri="{FF2B5EF4-FFF2-40B4-BE49-F238E27FC236}">
                <a16:creationId xmlns:a16="http://schemas.microsoft.com/office/drawing/2014/main" id="{FD60E5C7-999A-6F49-8033-908628C7E4BE}"/>
              </a:ext>
            </a:extLst>
          </p:cNvPr>
          <p:cNvPicPr>
            <a:picLocks noChangeAspect="1"/>
          </p:cNvPicPr>
          <p:nvPr/>
        </p:nvPicPr>
        <p:blipFill>
          <a:blip r:embed="rId5"/>
          <a:stretch>
            <a:fillRect/>
          </a:stretch>
        </p:blipFill>
        <p:spPr>
          <a:xfrm>
            <a:off x="69574" y="6492875"/>
            <a:ext cx="401577" cy="327818"/>
          </a:xfrm>
          <a:prstGeom prst="rect">
            <a:avLst/>
          </a:prstGeom>
        </p:spPr>
      </p:pic>
      <p:sp>
        <p:nvSpPr>
          <p:cNvPr id="13" name="TextBox 12">
            <a:extLst>
              <a:ext uri="{FF2B5EF4-FFF2-40B4-BE49-F238E27FC236}">
                <a16:creationId xmlns:a16="http://schemas.microsoft.com/office/drawing/2014/main" id="{629D4C09-18B0-FA49-9C87-E657277E93CA}"/>
              </a:ext>
            </a:extLst>
          </p:cNvPr>
          <p:cNvSpPr txBox="1"/>
          <p:nvPr/>
        </p:nvSpPr>
        <p:spPr>
          <a:xfrm>
            <a:off x="446336" y="6502895"/>
            <a:ext cx="1388522"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a:t>
            </a:r>
            <a:r>
              <a:rPr lang="en-US" sz="1200" dirty="0" err="1">
                <a:latin typeface="Arial" panose="020B0604020202020204" pitchFamily="34" charset="0"/>
                <a:cs typeface="Arial" panose="020B0604020202020204" pitchFamily="34" charset="0"/>
              </a:rPr>
              <a:t>EvanPerkowski</a:t>
            </a:r>
            <a:endParaRPr lang="en-US"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245972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hart, scatter chart&#10;&#10;Description automatically generated">
            <a:extLst>
              <a:ext uri="{FF2B5EF4-FFF2-40B4-BE49-F238E27FC236}">
                <a16:creationId xmlns:a16="http://schemas.microsoft.com/office/drawing/2014/main" id="{DB3BB05C-FF81-7045-8CB3-4DCE86E54CF6}"/>
              </a:ext>
            </a:extLst>
          </p:cNvPr>
          <p:cNvPicPr>
            <a:picLocks noChangeAspect="1"/>
          </p:cNvPicPr>
          <p:nvPr/>
        </p:nvPicPr>
        <p:blipFill rotWithShape="1">
          <a:blip r:embed="rId3"/>
          <a:srcRect r="21423"/>
          <a:stretch/>
        </p:blipFill>
        <p:spPr>
          <a:xfrm>
            <a:off x="663926" y="2044588"/>
            <a:ext cx="4849906" cy="4114800"/>
          </a:xfrm>
          <a:prstGeom prst="rect">
            <a:avLst/>
          </a:prstGeom>
        </p:spPr>
      </p:pic>
      <p:pic>
        <p:nvPicPr>
          <p:cNvPr id="5" name="Picture 4" descr="Chart, scatter chart&#10;&#10;Description automatically generated">
            <a:extLst>
              <a:ext uri="{FF2B5EF4-FFF2-40B4-BE49-F238E27FC236}">
                <a16:creationId xmlns:a16="http://schemas.microsoft.com/office/drawing/2014/main" id="{D07879BD-A2E2-2740-BB7A-B6C4AF8ADFFB}"/>
              </a:ext>
            </a:extLst>
          </p:cNvPr>
          <p:cNvPicPr>
            <a:picLocks noChangeAspect="1"/>
          </p:cNvPicPr>
          <p:nvPr/>
        </p:nvPicPr>
        <p:blipFill>
          <a:blip r:embed="rId4"/>
          <a:stretch>
            <a:fillRect/>
          </a:stretch>
        </p:blipFill>
        <p:spPr>
          <a:xfrm>
            <a:off x="5724418" y="2044588"/>
            <a:ext cx="6172200" cy="4114800"/>
          </a:xfrm>
          <a:prstGeom prst="rect">
            <a:avLst/>
          </a:prstGeom>
        </p:spPr>
      </p:pic>
      <p:sp>
        <p:nvSpPr>
          <p:cNvPr id="7" name="Rectangle 6">
            <a:extLst>
              <a:ext uri="{FF2B5EF4-FFF2-40B4-BE49-F238E27FC236}">
                <a16:creationId xmlns:a16="http://schemas.microsoft.com/office/drawing/2014/main" id="{0D561340-5B97-8843-883B-79D7B1F4BD48}"/>
              </a:ext>
            </a:extLst>
          </p:cNvPr>
          <p:cNvSpPr/>
          <p:nvPr/>
        </p:nvSpPr>
        <p:spPr>
          <a:xfrm>
            <a:off x="6415498" y="2139515"/>
            <a:ext cx="4051070" cy="34009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11ECCE1-72AE-0948-A3A8-B2B50C932F2D}"/>
              </a:ext>
            </a:extLst>
          </p:cNvPr>
          <p:cNvSpPr>
            <a:spLocks noGrp="1"/>
          </p:cNvSpPr>
          <p:nvPr>
            <p:ph type="title"/>
          </p:nvPr>
        </p:nvSpPr>
        <p:spPr/>
        <p:txBody>
          <a:bodyPr/>
          <a:lstStyle/>
          <a:p>
            <a:r>
              <a:rPr lang="en-US" dirty="0"/>
              <a:t>Soil nitrogen availability does not influence woody tissue production…</a:t>
            </a:r>
          </a:p>
        </p:txBody>
      </p:sp>
      <p:pic>
        <p:nvPicPr>
          <p:cNvPr id="6" name="Picture 5">
            <a:extLst>
              <a:ext uri="{FF2B5EF4-FFF2-40B4-BE49-F238E27FC236}">
                <a16:creationId xmlns:a16="http://schemas.microsoft.com/office/drawing/2014/main" id="{1FF4D291-673D-9242-BFB0-B804DBD15ED3}"/>
              </a:ext>
            </a:extLst>
          </p:cNvPr>
          <p:cNvPicPr>
            <a:picLocks noChangeAspect="1"/>
          </p:cNvPicPr>
          <p:nvPr/>
        </p:nvPicPr>
        <p:blipFill>
          <a:blip r:embed="rId5"/>
          <a:stretch>
            <a:fillRect/>
          </a:stretch>
        </p:blipFill>
        <p:spPr>
          <a:xfrm>
            <a:off x="69574" y="6492875"/>
            <a:ext cx="401577" cy="327818"/>
          </a:xfrm>
          <a:prstGeom prst="rect">
            <a:avLst/>
          </a:prstGeom>
        </p:spPr>
      </p:pic>
      <p:sp>
        <p:nvSpPr>
          <p:cNvPr id="9" name="TextBox 8">
            <a:extLst>
              <a:ext uri="{FF2B5EF4-FFF2-40B4-BE49-F238E27FC236}">
                <a16:creationId xmlns:a16="http://schemas.microsoft.com/office/drawing/2014/main" id="{9C6F8B18-1C41-C841-AC50-85F768E117FF}"/>
              </a:ext>
            </a:extLst>
          </p:cNvPr>
          <p:cNvSpPr txBox="1"/>
          <p:nvPr/>
        </p:nvSpPr>
        <p:spPr>
          <a:xfrm>
            <a:off x="446336" y="6502895"/>
            <a:ext cx="1388522"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a:t>
            </a:r>
            <a:r>
              <a:rPr lang="en-US" sz="1200" dirty="0" err="1">
                <a:latin typeface="Arial" panose="020B0604020202020204" pitchFamily="34" charset="0"/>
                <a:cs typeface="Arial" panose="020B0604020202020204" pitchFamily="34" charset="0"/>
              </a:rPr>
              <a:t>EvanPerkowski</a:t>
            </a:r>
            <a:endParaRPr lang="en-US"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866069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hart, scatter chart&#10;&#10;Description automatically generated">
            <a:extLst>
              <a:ext uri="{FF2B5EF4-FFF2-40B4-BE49-F238E27FC236}">
                <a16:creationId xmlns:a16="http://schemas.microsoft.com/office/drawing/2014/main" id="{DB3BB05C-FF81-7045-8CB3-4DCE86E54CF6}"/>
              </a:ext>
            </a:extLst>
          </p:cNvPr>
          <p:cNvPicPr>
            <a:picLocks noChangeAspect="1"/>
          </p:cNvPicPr>
          <p:nvPr/>
        </p:nvPicPr>
        <p:blipFill rotWithShape="1">
          <a:blip r:embed="rId3"/>
          <a:srcRect r="21423"/>
          <a:stretch/>
        </p:blipFill>
        <p:spPr>
          <a:xfrm>
            <a:off x="663926" y="2044588"/>
            <a:ext cx="4849906" cy="4114800"/>
          </a:xfrm>
          <a:prstGeom prst="rect">
            <a:avLst/>
          </a:prstGeom>
        </p:spPr>
      </p:pic>
      <p:pic>
        <p:nvPicPr>
          <p:cNvPr id="5" name="Picture 4" descr="Chart, scatter chart&#10;&#10;Description automatically generated">
            <a:extLst>
              <a:ext uri="{FF2B5EF4-FFF2-40B4-BE49-F238E27FC236}">
                <a16:creationId xmlns:a16="http://schemas.microsoft.com/office/drawing/2014/main" id="{D07879BD-A2E2-2740-BB7A-B6C4AF8ADFFB}"/>
              </a:ext>
            </a:extLst>
          </p:cNvPr>
          <p:cNvPicPr>
            <a:picLocks noChangeAspect="1"/>
          </p:cNvPicPr>
          <p:nvPr/>
        </p:nvPicPr>
        <p:blipFill>
          <a:blip r:embed="rId4"/>
          <a:stretch>
            <a:fillRect/>
          </a:stretch>
        </p:blipFill>
        <p:spPr>
          <a:xfrm>
            <a:off x="5724418" y="2044588"/>
            <a:ext cx="6172200" cy="4114800"/>
          </a:xfrm>
          <a:prstGeom prst="rect">
            <a:avLst/>
          </a:prstGeom>
        </p:spPr>
      </p:pic>
      <p:sp>
        <p:nvSpPr>
          <p:cNvPr id="2" name="Title 1">
            <a:extLst>
              <a:ext uri="{FF2B5EF4-FFF2-40B4-BE49-F238E27FC236}">
                <a16:creationId xmlns:a16="http://schemas.microsoft.com/office/drawing/2014/main" id="{F11ECCE1-72AE-0948-A3A8-B2B50C932F2D}"/>
              </a:ext>
            </a:extLst>
          </p:cNvPr>
          <p:cNvSpPr>
            <a:spLocks noGrp="1"/>
          </p:cNvSpPr>
          <p:nvPr>
            <p:ph type="title"/>
          </p:nvPr>
        </p:nvSpPr>
        <p:spPr/>
        <p:txBody>
          <a:bodyPr/>
          <a:lstStyle/>
          <a:p>
            <a:r>
              <a:rPr lang="en-US" dirty="0"/>
              <a:t>… or relative growth rate</a:t>
            </a:r>
          </a:p>
        </p:txBody>
      </p:sp>
      <p:pic>
        <p:nvPicPr>
          <p:cNvPr id="6" name="Picture 5">
            <a:extLst>
              <a:ext uri="{FF2B5EF4-FFF2-40B4-BE49-F238E27FC236}">
                <a16:creationId xmlns:a16="http://schemas.microsoft.com/office/drawing/2014/main" id="{8B3D9AB6-73F3-D14B-8231-63C8807A10F0}"/>
              </a:ext>
            </a:extLst>
          </p:cNvPr>
          <p:cNvPicPr>
            <a:picLocks noChangeAspect="1"/>
          </p:cNvPicPr>
          <p:nvPr/>
        </p:nvPicPr>
        <p:blipFill>
          <a:blip r:embed="rId5"/>
          <a:stretch>
            <a:fillRect/>
          </a:stretch>
        </p:blipFill>
        <p:spPr>
          <a:xfrm>
            <a:off x="69574" y="6492875"/>
            <a:ext cx="401577" cy="327818"/>
          </a:xfrm>
          <a:prstGeom prst="rect">
            <a:avLst/>
          </a:prstGeom>
        </p:spPr>
      </p:pic>
      <p:sp>
        <p:nvSpPr>
          <p:cNvPr id="8" name="TextBox 7">
            <a:extLst>
              <a:ext uri="{FF2B5EF4-FFF2-40B4-BE49-F238E27FC236}">
                <a16:creationId xmlns:a16="http://schemas.microsoft.com/office/drawing/2014/main" id="{9B1D1D36-4344-C44C-B942-AF224BD46D2E}"/>
              </a:ext>
            </a:extLst>
          </p:cNvPr>
          <p:cNvSpPr txBox="1"/>
          <p:nvPr/>
        </p:nvSpPr>
        <p:spPr>
          <a:xfrm>
            <a:off x="446336" y="6502895"/>
            <a:ext cx="1388522"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a:t>
            </a:r>
            <a:r>
              <a:rPr lang="en-US" sz="1200" dirty="0" err="1">
                <a:latin typeface="Arial" panose="020B0604020202020204" pitchFamily="34" charset="0"/>
                <a:cs typeface="Arial" panose="020B0604020202020204" pitchFamily="34" charset="0"/>
              </a:rPr>
              <a:t>EvanPerkowski</a:t>
            </a:r>
            <a:endParaRPr lang="en-US"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740823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866952-285B-7643-9DFA-A4DB9F5D9448}"/>
              </a:ext>
            </a:extLst>
          </p:cNvPr>
          <p:cNvSpPr>
            <a:spLocks noGrp="1"/>
          </p:cNvSpPr>
          <p:nvPr>
            <p:ph type="title"/>
          </p:nvPr>
        </p:nvSpPr>
        <p:spPr/>
        <p:txBody>
          <a:bodyPr>
            <a:normAutofit/>
          </a:bodyPr>
          <a:lstStyle/>
          <a:p>
            <a:r>
              <a:rPr lang="en-US" dirty="0"/>
              <a:t>Revisiting Option 1</a:t>
            </a:r>
          </a:p>
        </p:txBody>
      </p:sp>
      <p:sp>
        <p:nvSpPr>
          <p:cNvPr id="3" name="Content Placeholder 2">
            <a:extLst>
              <a:ext uri="{FF2B5EF4-FFF2-40B4-BE49-F238E27FC236}">
                <a16:creationId xmlns:a16="http://schemas.microsoft.com/office/drawing/2014/main" id="{DB88BCC4-57A0-4D4B-82F6-BC11361F88C4}"/>
              </a:ext>
            </a:extLst>
          </p:cNvPr>
          <p:cNvSpPr>
            <a:spLocks noGrp="1"/>
          </p:cNvSpPr>
          <p:nvPr>
            <p:ph sz="half" idx="1"/>
          </p:nvPr>
        </p:nvSpPr>
        <p:spPr/>
        <p:txBody>
          <a:bodyPr/>
          <a:lstStyle/>
          <a:p>
            <a:pPr marL="0" indent="0">
              <a:buNone/>
            </a:pPr>
            <a:r>
              <a:rPr lang="en-US" dirty="0"/>
              <a:t>Did soil N allow photosynthesis rates to be achieved with higher water use efficiency at the expense of nitrogen-use efficiency?</a:t>
            </a:r>
          </a:p>
          <a:p>
            <a:pPr marL="0" indent="0">
              <a:buNone/>
            </a:pPr>
            <a:endParaRPr lang="en-US" dirty="0"/>
          </a:p>
        </p:txBody>
      </p:sp>
      <p:pic>
        <p:nvPicPr>
          <p:cNvPr id="4" name="Picture 4">
            <a:extLst>
              <a:ext uri="{FF2B5EF4-FFF2-40B4-BE49-F238E27FC236}">
                <a16:creationId xmlns:a16="http://schemas.microsoft.com/office/drawing/2014/main" id="{DEB05222-EDBB-5D4C-9E16-EC9DE0BD9E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8137" y="2242820"/>
            <a:ext cx="5538044" cy="2756561"/>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5" name="TextBox 4">
            <a:extLst>
              <a:ext uri="{FF2B5EF4-FFF2-40B4-BE49-F238E27FC236}">
                <a16:creationId xmlns:a16="http://schemas.microsoft.com/office/drawing/2014/main" id="{BDCDF14C-B2D0-7B4A-8244-E2ACA47C592B}"/>
              </a:ext>
            </a:extLst>
          </p:cNvPr>
          <p:cNvSpPr txBox="1"/>
          <p:nvPr/>
        </p:nvSpPr>
        <p:spPr>
          <a:xfrm>
            <a:off x="9319098" y="6581001"/>
            <a:ext cx="2872902" cy="276999"/>
          </a:xfrm>
          <a:prstGeom prst="rect">
            <a:avLst/>
          </a:prstGeom>
          <a:noFill/>
        </p:spPr>
        <p:txBody>
          <a:bodyPr wrap="none" rtlCol="0">
            <a:spAutoFit/>
          </a:bodyPr>
          <a:lstStyle/>
          <a:p>
            <a:r>
              <a:rPr lang="en-US" sz="1200" dirty="0" err="1">
                <a:latin typeface="Arial" panose="020B0604020202020204" pitchFamily="34" charset="0"/>
                <a:cs typeface="Arial" panose="020B0604020202020204" pitchFamily="34" charset="0"/>
              </a:rPr>
              <a:t>Bialic</a:t>
            </a:r>
            <a:r>
              <a:rPr lang="en-US" sz="1200" dirty="0">
                <a:latin typeface="Arial" panose="020B0604020202020204" pitchFamily="34" charset="0"/>
                <a:cs typeface="Arial" panose="020B0604020202020204" pitchFamily="34" charset="0"/>
              </a:rPr>
              <a:t>-Murphy </a:t>
            </a:r>
            <a:r>
              <a:rPr lang="en-US" sz="1200" i="1" dirty="0">
                <a:latin typeface="Arial" panose="020B0604020202020204" pitchFamily="34" charset="0"/>
                <a:cs typeface="Arial" panose="020B0604020202020204" pitchFamily="34" charset="0"/>
              </a:rPr>
              <a:t>et al</a:t>
            </a:r>
            <a:r>
              <a:rPr lang="en-US" sz="1200" dirty="0">
                <a:latin typeface="Arial" panose="020B0604020202020204" pitchFamily="34" charset="0"/>
                <a:cs typeface="Arial" panose="020B0604020202020204" pitchFamily="34" charset="0"/>
              </a:rPr>
              <a:t>. (2021) </a:t>
            </a:r>
            <a:r>
              <a:rPr lang="en-US" sz="1200" i="1" dirty="0">
                <a:latin typeface="Arial" panose="020B0604020202020204" pitchFamily="34" charset="0"/>
                <a:cs typeface="Arial" panose="020B0604020202020204" pitchFamily="34" charset="0"/>
              </a:rPr>
              <a:t>Ecol. Letters</a:t>
            </a:r>
            <a:endParaRPr lang="en-US" sz="12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B6B8441F-C2CF-904D-A687-4C75ADEC4B4D}"/>
              </a:ext>
            </a:extLst>
          </p:cNvPr>
          <p:cNvPicPr>
            <a:picLocks noChangeAspect="1"/>
          </p:cNvPicPr>
          <p:nvPr/>
        </p:nvPicPr>
        <p:blipFill>
          <a:blip r:embed="rId3"/>
          <a:stretch>
            <a:fillRect/>
          </a:stretch>
        </p:blipFill>
        <p:spPr>
          <a:xfrm>
            <a:off x="69574" y="6492875"/>
            <a:ext cx="401577" cy="327818"/>
          </a:xfrm>
          <a:prstGeom prst="rect">
            <a:avLst/>
          </a:prstGeom>
        </p:spPr>
      </p:pic>
      <p:sp>
        <p:nvSpPr>
          <p:cNvPr id="8" name="TextBox 7">
            <a:extLst>
              <a:ext uri="{FF2B5EF4-FFF2-40B4-BE49-F238E27FC236}">
                <a16:creationId xmlns:a16="http://schemas.microsoft.com/office/drawing/2014/main" id="{AA763C24-9B6E-4A46-AB71-F8351AF54679}"/>
              </a:ext>
            </a:extLst>
          </p:cNvPr>
          <p:cNvSpPr txBox="1"/>
          <p:nvPr/>
        </p:nvSpPr>
        <p:spPr>
          <a:xfrm>
            <a:off x="446336" y="6502895"/>
            <a:ext cx="1388522"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a:t>
            </a:r>
            <a:r>
              <a:rPr lang="en-US" sz="1200" dirty="0" err="1">
                <a:latin typeface="Arial" panose="020B0604020202020204" pitchFamily="34" charset="0"/>
                <a:cs typeface="Arial" panose="020B0604020202020204" pitchFamily="34" charset="0"/>
              </a:rPr>
              <a:t>EvanPerkowski</a:t>
            </a:r>
            <a:endParaRPr lang="en-US"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423414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866952-285B-7643-9DFA-A4DB9F5D9448}"/>
              </a:ext>
            </a:extLst>
          </p:cNvPr>
          <p:cNvSpPr>
            <a:spLocks noGrp="1"/>
          </p:cNvSpPr>
          <p:nvPr>
            <p:ph type="title"/>
          </p:nvPr>
        </p:nvSpPr>
        <p:spPr/>
        <p:txBody>
          <a:bodyPr>
            <a:normAutofit/>
          </a:bodyPr>
          <a:lstStyle/>
          <a:p>
            <a:r>
              <a:rPr lang="en-US" dirty="0"/>
              <a:t>Revisiting Option 1</a:t>
            </a:r>
          </a:p>
        </p:txBody>
      </p:sp>
      <p:sp>
        <p:nvSpPr>
          <p:cNvPr id="3" name="Content Placeholder 2">
            <a:extLst>
              <a:ext uri="{FF2B5EF4-FFF2-40B4-BE49-F238E27FC236}">
                <a16:creationId xmlns:a16="http://schemas.microsoft.com/office/drawing/2014/main" id="{DB88BCC4-57A0-4D4B-82F6-BC11361F88C4}"/>
              </a:ext>
            </a:extLst>
          </p:cNvPr>
          <p:cNvSpPr>
            <a:spLocks noGrp="1"/>
          </p:cNvSpPr>
          <p:nvPr>
            <p:ph sz="half" idx="1"/>
          </p:nvPr>
        </p:nvSpPr>
        <p:spPr/>
        <p:txBody>
          <a:bodyPr/>
          <a:lstStyle/>
          <a:p>
            <a:pPr marL="0" indent="0">
              <a:buNone/>
            </a:pPr>
            <a:r>
              <a:rPr lang="en-US" dirty="0"/>
              <a:t>Did soil N allow photosynthesis rates to be achieved with higher water use efficiency at the expense of nitrogen-use efficiency?</a:t>
            </a:r>
          </a:p>
          <a:p>
            <a:pPr marL="0" indent="0">
              <a:buNone/>
            </a:pPr>
            <a:endParaRPr lang="en-US" dirty="0"/>
          </a:p>
          <a:p>
            <a:pPr marL="0" indent="0">
              <a:buNone/>
            </a:pPr>
            <a:r>
              <a:rPr lang="en-US" dirty="0">
                <a:solidFill>
                  <a:schemeClr val="accent2"/>
                </a:solidFill>
              </a:rPr>
              <a:t>No, increased soil N increased nitrogen-use efficiency and did not influence water-use efficiency</a:t>
            </a:r>
          </a:p>
        </p:txBody>
      </p:sp>
      <p:pic>
        <p:nvPicPr>
          <p:cNvPr id="4" name="Picture 4">
            <a:extLst>
              <a:ext uri="{FF2B5EF4-FFF2-40B4-BE49-F238E27FC236}">
                <a16:creationId xmlns:a16="http://schemas.microsoft.com/office/drawing/2014/main" id="{DEB05222-EDBB-5D4C-9E16-EC9DE0BD9E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8137" y="2242820"/>
            <a:ext cx="5538044" cy="2756561"/>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5" name="TextBox 4">
            <a:extLst>
              <a:ext uri="{FF2B5EF4-FFF2-40B4-BE49-F238E27FC236}">
                <a16:creationId xmlns:a16="http://schemas.microsoft.com/office/drawing/2014/main" id="{BDCDF14C-B2D0-7B4A-8244-E2ACA47C592B}"/>
              </a:ext>
            </a:extLst>
          </p:cNvPr>
          <p:cNvSpPr txBox="1"/>
          <p:nvPr/>
        </p:nvSpPr>
        <p:spPr>
          <a:xfrm>
            <a:off x="9319098" y="6581001"/>
            <a:ext cx="2872902" cy="276999"/>
          </a:xfrm>
          <a:prstGeom prst="rect">
            <a:avLst/>
          </a:prstGeom>
          <a:noFill/>
        </p:spPr>
        <p:txBody>
          <a:bodyPr wrap="none" rtlCol="0">
            <a:spAutoFit/>
          </a:bodyPr>
          <a:lstStyle/>
          <a:p>
            <a:r>
              <a:rPr lang="en-US" sz="1200" dirty="0" err="1">
                <a:latin typeface="Arial" panose="020B0604020202020204" pitchFamily="34" charset="0"/>
                <a:cs typeface="Arial" panose="020B0604020202020204" pitchFamily="34" charset="0"/>
              </a:rPr>
              <a:t>Bialic</a:t>
            </a:r>
            <a:r>
              <a:rPr lang="en-US" sz="1200" dirty="0">
                <a:latin typeface="Arial" panose="020B0604020202020204" pitchFamily="34" charset="0"/>
                <a:cs typeface="Arial" panose="020B0604020202020204" pitchFamily="34" charset="0"/>
              </a:rPr>
              <a:t>-Murphy </a:t>
            </a:r>
            <a:r>
              <a:rPr lang="en-US" sz="1200" i="1" dirty="0">
                <a:latin typeface="Arial" panose="020B0604020202020204" pitchFamily="34" charset="0"/>
                <a:cs typeface="Arial" panose="020B0604020202020204" pitchFamily="34" charset="0"/>
              </a:rPr>
              <a:t>et al</a:t>
            </a:r>
            <a:r>
              <a:rPr lang="en-US" sz="1200" dirty="0">
                <a:latin typeface="Arial" panose="020B0604020202020204" pitchFamily="34" charset="0"/>
                <a:cs typeface="Arial" panose="020B0604020202020204" pitchFamily="34" charset="0"/>
              </a:rPr>
              <a:t>. (2021) </a:t>
            </a:r>
            <a:r>
              <a:rPr lang="en-US" sz="1200" i="1" dirty="0">
                <a:latin typeface="Arial" panose="020B0604020202020204" pitchFamily="34" charset="0"/>
                <a:cs typeface="Arial" panose="020B0604020202020204" pitchFamily="34" charset="0"/>
              </a:rPr>
              <a:t>Ecol. Letters</a:t>
            </a:r>
            <a:endParaRPr lang="en-US" sz="12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3BBF6956-BA11-864E-902B-36150132C6EF}"/>
              </a:ext>
            </a:extLst>
          </p:cNvPr>
          <p:cNvPicPr>
            <a:picLocks noChangeAspect="1"/>
          </p:cNvPicPr>
          <p:nvPr/>
        </p:nvPicPr>
        <p:blipFill>
          <a:blip r:embed="rId3"/>
          <a:stretch>
            <a:fillRect/>
          </a:stretch>
        </p:blipFill>
        <p:spPr>
          <a:xfrm>
            <a:off x="69574" y="6492875"/>
            <a:ext cx="401577" cy="327818"/>
          </a:xfrm>
          <a:prstGeom prst="rect">
            <a:avLst/>
          </a:prstGeom>
        </p:spPr>
      </p:pic>
      <p:sp>
        <p:nvSpPr>
          <p:cNvPr id="8" name="TextBox 7">
            <a:extLst>
              <a:ext uri="{FF2B5EF4-FFF2-40B4-BE49-F238E27FC236}">
                <a16:creationId xmlns:a16="http://schemas.microsoft.com/office/drawing/2014/main" id="{22D3E4AC-3133-B644-B9F6-3F79988822D8}"/>
              </a:ext>
            </a:extLst>
          </p:cNvPr>
          <p:cNvSpPr txBox="1"/>
          <p:nvPr/>
        </p:nvSpPr>
        <p:spPr>
          <a:xfrm>
            <a:off x="446336" y="6502895"/>
            <a:ext cx="1388522"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a:t>
            </a:r>
            <a:r>
              <a:rPr lang="en-US" sz="1200" dirty="0" err="1">
                <a:latin typeface="Arial" panose="020B0604020202020204" pitchFamily="34" charset="0"/>
                <a:cs typeface="Arial" panose="020B0604020202020204" pitchFamily="34" charset="0"/>
              </a:rPr>
              <a:t>EvanPerkowski</a:t>
            </a:r>
            <a:endParaRPr lang="en-US"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3623622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E4ACD-9F40-D849-91BF-421EF90EF469}"/>
              </a:ext>
            </a:extLst>
          </p:cNvPr>
          <p:cNvSpPr>
            <a:spLocks noGrp="1"/>
          </p:cNvSpPr>
          <p:nvPr>
            <p:ph type="title"/>
          </p:nvPr>
        </p:nvSpPr>
        <p:spPr/>
        <p:txBody>
          <a:bodyPr>
            <a:normAutofit/>
          </a:bodyPr>
          <a:lstStyle/>
          <a:p>
            <a:r>
              <a:rPr lang="en-US" dirty="0"/>
              <a:t>Revisiting Option 2</a:t>
            </a:r>
          </a:p>
        </p:txBody>
      </p:sp>
      <p:sp>
        <p:nvSpPr>
          <p:cNvPr id="3" name="Content Placeholder 2">
            <a:extLst>
              <a:ext uri="{FF2B5EF4-FFF2-40B4-BE49-F238E27FC236}">
                <a16:creationId xmlns:a16="http://schemas.microsoft.com/office/drawing/2014/main" id="{36CB2A0C-AC6C-6745-AD72-1427D8EC59BC}"/>
              </a:ext>
            </a:extLst>
          </p:cNvPr>
          <p:cNvSpPr>
            <a:spLocks noGrp="1"/>
          </p:cNvSpPr>
          <p:nvPr>
            <p:ph sz="half" idx="1"/>
          </p:nvPr>
        </p:nvSpPr>
        <p:spPr/>
        <p:txBody>
          <a:bodyPr>
            <a:normAutofit/>
          </a:bodyPr>
          <a:lstStyle/>
          <a:p>
            <a:pPr marL="0" indent="0">
              <a:buNone/>
            </a:pPr>
            <a:r>
              <a:rPr lang="en-US" dirty="0"/>
              <a:t>Did soil N invoke tradeoffs between biomass production and </a:t>
            </a:r>
            <a:r>
              <a:rPr lang="en-US" dirty="0" err="1"/>
              <a:t>N</a:t>
            </a:r>
            <a:r>
              <a:rPr lang="en-US" baseline="-25000" dirty="0" err="1"/>
              <a:t>area</a:t>
            </a:r>
            <a:r>
              <a:rPr lang="en-US" dirty="0"/>
              <a:t>?</a:t>
            </a:r>
          </a:p>
          <a:p>
            <a:pPr marL="0" indent="0">
              <a:buNone/>
            </a:pPr>
            <a:endParaRPr lang="en-US" dirty="0"/>
          </a:p>
        </p:txBody>
      </p:sp>
      <p:pic>
        <p:nvPicPr>
          <p:cNvPr id="4" name="Picture 3">
            <a:extLst>
              <a:ext uri="{FF2B5EF4-FFF2-40B4-BE49-F238E27FC236}">
                <a16:creationId xmlns:a16="http://schemas.microsoft.com/office/drawing/2014/main" id="{72463702-18AE-F545-9AD5-9F973DFACE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17096" y="1609699"/>
            <a:ext cx="3906846" cy="4883176"/>
          </a:xfrm>
          <a:prstGeom prst="rect">
            <a:avLst/>
          </a:prstGeom>
        </p:spPr>
      </p:pic>
      <p:sp>
        <p:nvSpPr>
          <p:cNvPr id="5" name="TextBox 4">
            <a:extLst>
              <a:ext uri="{FF2B5EF4-FFF2-40B4-BE49-F238E27FC236}">
                <a16:creationId xmlns:a16="http://schemas.microsoft.com/office/drawing/2014/main" id="{62EDFC27-4D86-3C43-88A8-FB120571A57E}"/>
              </a:ext>
            </a:extLst>
          </p:cNvPr>
          <p:cNvSpPr txBox="1"/>
          <p:nvPr/>
        </p:nvSpPr>
        <p:spPr>
          <a:xfrm>
            <a:off x="10623942" y="6581001"/>
            <a:ext cx="1568058"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Smith </a:t>
            </a:r>
            <a:r>
              <a:rPr lang="en-US" sz="1200" i="1" dirty="0">
                <a:latin typeface="Arial" panose="020B0604020202020204" pitchFamily="34" charset="0"/>
                <a:cs typeface="Arial" panose="020B0604020202020204" pitchFamily="34" charset="0"/>
              </a:rPr>
              <a:t>et al</a:t>
            </a:r>
            <a:r>
              <a:rPr lang="en-US" sz="1200" dirty="0">
                <a:latin typeface="Arial" panose="020B0604020202020204" pitchFamily="34" charset="0"/>
                <a:cs typeface="Arial" panose="020B0604020202020204" pitchFamily="34" charset="0"/>
              </a:rPr>
              <a:t>. (in prep)</a:t>
            </a:r>
          </a:p>
        </p:txBody>
      </p:sp>
      <p:pic>
        <p:nvPicPr>
          <p:cNvPr id="6" name="Picture 5">
            <a:extLst>
              <a:ext uri="{FF2B5EF4-FFF2-40B4-BE49-F238E27FC236}">
                <a16:creationId xmlns:a16="http://schemas.microsoft.com/office/drawing/2014/main" id="{ADCC7714-1151-F044-B62D-060811D53764}"/>
              </a:ext>
            </a:extLst>
          </p:cNvPr>
          <p:cNvPicPr>
            <a:picLocks noChangeAspect="1"/>
          </p:cNvPicPr>
          <p:nvPr/>
        </p:nvPicPr>
        <p:blipFill>
          <a:blip r:embed="rId3"/>
          <a:stretch>
            <a:fillRect/>
          </a:stretch>
        </p:blipFill>
        <p:spPr>
          <a:xfrm>
            <a:off x="69574" y="6492875"/>
            <a:ext cx="401577" cy="327818"/>
          </a:xfrm>
          <a:prstGeom prst="rect">
            <a:avLst/>
          </a:prstGeom>
        </p:spPr>
      </p:pic>
      <p:sp>
        <p:nvSpPr>
          <p:cNvPr id="8" name="TextBox 7">
            <a:extLst>
              <a:ext uri="{FF2B5EF4-FFF2-40B4-BE49-F238E27FC236}">
                <a16:creationId xmlns:a16="http://schemas.microsoft.com/office/drawing/2014/main" id="{293E193C-58D0-A242-85E7-7C25093B1D20}"/>
              </a:ext>
            </a:extLst>
          </p:cNvPr>
          <p:cNvSpPr txBox="1"/>
          <p:nvPr/>
        </p:nvSpPr>
        <p:spPr>
          <a:xfrm>
            <a:off x="446336" y="6502895"/>
            <a:ext cx="1388522"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a:t>
            </a:r>
            <a:r>
              <a:rPr lang="en-US" sz="1200" dirty="0" err="1">
                <a:latin typeface="Arial" panose="020B0604020202020204" pitchFamily="34" charset="0"/>
                <a:cs typeface="Arial" panose="020B0604020202020204" pitchFamily="34" charset="0"/>
              </a:rPr>
              <a:t>EvanPerkowski</a:t>
            </a:r>
            <a:endParaRPr lang="en-US"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971473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E4ACD-9F40-D849-91BF-421EF90EF469}"/>
              </a:ext>
            </a:extLst>
          </p:cNvPr>
          <p:cNvSpPr>
            <a:spLocks noGrp="1"/>
          </p:cNvSpPr>
          <p:nvPr>
            <p:ph type="title"/>
          </p:nvPr>
        </p:nvSpPr>
        <p:spPr/>
        <p:txBody>
          <a:bodyPr>
            <a:normAutofit/>
          </a:bodyPr>
          <a:lstStyle/>
          <a:p>
            <a:r>
              <a:rPr lang="en-US" dirty="0"/>
              <a:t>Revisiting Option 2</a:t>
            </a:r>
          </a:p>
        </p:txBody>
      </p:sp>
      <p:sp>
        <p:nvSpPr>
          <p:cNvPr id="3" name="Content Placeholder 2">
            <a:extLst>
              <a:ext uri="{FF2B5EF4-FFF2-40B4-BE49-F238E27FC236}">
                <a16:creationId xmlns:a16="http://schemas.microsoft.com/office/drawing/2014/main" id="{36CB2A0C-AC6C-6745-AD72-1427D8EC59BC}"/>
              </a:ext>
            </a:extLst>
          </p:cNvPr>
          <p:cNvSpPr>
            <a:spLocks noGrp="1"/>
          </p:cNvSpPr>
          <p:nvPr>
            <p:ph sz="half" idx="1"/>
          </p:nvPr>
        </p:nvSpPr>
        <p:spPr/>
        <p:txBody>
          <a:bodyPr>
            <a:normAutofit/>
          </a:bodyPr>
          <a:lstStyle/>
          <a:p>
            <a:pPr marL="0" indent="0">
              <a:buNone/>
            </a:pPr>
            <a:r>
              <a:rPr lang="en-US" dirty="0"/>
              <a:t>Did soil N invoke tradeoffs between biomass production and </a:t>
            </a:r>
            <a:r>
              <a:rPr lang="en-US" dirty="0" err="1"/>
              <a:t>N</a:t>
            </a:r>
            <a:r>
              <a:rPr lang="en-US" baseline="-25000" dirty="0" err="1"/>
              <a:t>area</a:t>
            </a:r>
            <a:r>
              <a:rPr lang="en-US" dirty="0"/>
              <a:t>?</a:t>
            </a:r>
          </a:p>
          <a:p>
            <a:pPr marL="0" indent="0">
              <a:buNone/>
            </a:pPr>
            <a:endParaRPr lang="en-US" dirty="0"/>
          </a:p>
          <a:p>
            <a:pPr marL="0" indent="0">
              <a:buNone/>
            </a:pPr>
            <a:r>
              <a:rPr lang="en-US" dirty="0">
                <a:solidFill>
                  <a:schemeClr val="accent1"/>
                </a:solidFill>
              </a:rPr>
              <a:t>Yes! Soil N did not influence whole plant growth, but increased N</a:t>
            </a:r>
            <a:r>
              <a:rPr lang="en-US" baseline="-25000" dirty="0">
                <a:solidFill>
                  <a:schemeClr val="accent1"/>
                </a:solidFill>
              </a:rPr>
              <a:t>area</a:t>
            </a:r>
            <a:r>
              <a:rPr lang="en-US" dirty="0">
                <a:solidFill>
                  <a:schemeClr val="accent1"/>
                </a:solidFill>
              </a:rPr>
              <a:t>.</a:t>
            </a:r>
          </a:p>
        </p:txBody>
      </p:sp>
      <p:pic>
        <p:nvPicPr>
          <p:cNvPr id="4" name="Picture 3">
            <a:extLst>
              <a:ext uri="{FF2B5EF4-FFF2-40B4-BE49-F238E27FC236}">
                <a16:creationId xmlns:a16="http://schemas.microsoft.com/office/drawing/2014/main" id="{72463702-18AE-F545-9AD5-9F973DFACE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17096" y="1609699"/>
            <a:ext cx="3906846" cy="4883176"/>
          </a:xfrm>
          <a:prstGeom prst="rect">
            <a:avLst/>
          </a:prstGeom>
        </p:spPr>
      </p:pic>
      <p:sp>
        <p:nvSpPr>
          <p:cNvPr id="5" name="TextBox 4">
            <a:extLst>
              <a:ext uri="{FF2B5EF4-FFF2-40B4-BE49-F238E27FC236}">
                <a16:creationId xmlns:a16="http://schemas.microsoft.com/office/drawing/2014/main" id="{62EDFC27-4D86-3C43-88A8-FB120571A57E}"/>
              </a:ext>
            </a:extLst>
          </p:cNvPr>
          <p:cNvSpPr txBox="1"/>
          <p:nvPr/>
        </p:nvSpPr>
        <p:spPr>
          <a:xfrm>
            <a:off x="10623942" y="6568301"/>
            <a:ext cx="1568058"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Smith </a:t>
            </a:r>
            <a:r>
              <a:rPr lang="en-US" sz="1200" i="1" dirty="0">
                <a:latin typeface="Arial" panose="020B0604020202020204" pitchFamily="34" charset="0"/>
                <a:cs typeface="Arial" panose="020B0604020202020204" pitchFamily="34" charset="0"/>
              </a:rPr>
              <a:t>et al</a:t>
            </a:r>
            <a:r>
              <a:rPr lang="en-US" sz="1200" dirty="0">
                <a:latin typeface="Arial" panose="020B0604020202020204" pitchFamily="34" charset="0"/>
                <a:cs typeface="Arial" panose="020B0604020202020204" pitchFamily="34" charset="0"/>
              </a:rPr>
              <a:t>. (in prep)</a:t>
            </a:r>
          </a:p>
        </p:txBody>
      </p:sp>
      <p:pic>
        <p:nvPicPr>
          <p:cNvPr id="6" name="Picture 5">
            <a:extLst>
              <a:ext uri="{FF2B5EF4-FFF2-40B4-BE49-F238E27FC236}">
                <a16:creationId xmlns:a16="http://schemas.microsoft.com/office/drawing/2014/main" id="{C425E0BA-DEF9-744D-B005-AF4FD57A32BE}"/>
              </a:ext>
            </a:extLst>
          </p:cNvPr>
          <p:cNvPicPr>
            <a:picLocks noChangeAspect="1"/>
          </p:cNvPicPr>
          <p:nvPr/>
        </p:nvPicPr>
        <p:blipFill>
          <a:blip r:embed="rId3"/>
          <a:stretch>
            <a:fillRect/>
          </a:stretch>
        </p:blipFill>
        <p:spPr>
          <a:xfrm>
            <a:off x="69574" y="6492875"/>
            <a:ext cx="401577" cy="327818"/>
          </a:xfrm>
          <a:prstGeom prst="rect">
            <a:avLst/>
          </a:prstGeom>
        </p:spPr>
      </p:pic>
      <p:sp>
        <p:nvSpPr>
          <p:cNvPr id="8" name="TextBox 7">
            <a:extLst>
              <a:ext uri="{FF2B5EF4-FFF2-40B4-BE49-F238E27FC236}">
                <a16:creationId xmlns:a16="http://schemas.microsoft.com/office/drawing/2014/main" id="{00D5C32A-47A0-2442-A6FB-12364F8DC5D6}"/>
              </a:ext>
            </a:extLst>
          </p:cNvPr>
          <p:cNvSpPr txBox="1"/>
          <p:nvPr/>
        </p:nvSpPr>
        <p:spPr>
          <a:xfrm>
            <a:off x="446336" y="6502895"/>
            <a:ext cx="1388522"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a:t>
            </a:r>
            <a:r>
              <a:rPr lang="en-US" sz="1200" dirty="0" err="1">
                <a:latin typeface="Arial" panose="020B0604020202020204" pitchFamily="34" charset="0"/>
                <a:cs typeface="Arial" panose="020B0604020202020204" pitchFamily="34" charset="0"/>
              </a:rPr>
              <a:t>EvanPerkowski</a:t>
            </a:r>
            <a:endParaRPr lang="en-US"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128014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CB2DC8-D594-5A4D-A18E-8FBDA1E956B8}"/>
              </a:ext>
            </a:extLst>
          </p:cNvPr>
          <p:cNvSpPr>
            <a:spLocks noGrp="1"/>
          </p:cNvSpPr>
          <p:nvPr>
            <p:ph type="title"/>
          </p:nvPr>
        </p:nvSpPr>
        <p:spPr/>
        <p:txBody>
          <a:bodyPr/>
          <a:lstStyle/>
          <a:p>
            <a:r>
              <a:rPr lang="en-US" dirty="0"/>
              <a:t>Final thoughts</a:t>
            </a:r>
          </a:p>
        </p:txBody>
      </p:sp>
      <p:sp>
        <p:nvSpPr>
          <p:cNvPr id="5" name="Content Placeholder 4">
            <a:extLst>
              <a:ext uri="{FF2B5EF4-FFF2-40B4-BE49-F238E27FC236}">
                <a16:creationId xmlns:a16="http://schemas.microsoft.com/office/drawing/2014/main" id="{9F718C01-C83B-A04E-A51B-1B433B4BE61B}"/>
              </a:ext>
            </a:extLst>
          </p:cNvPr>
          <p:cNvSpPr>
            <a:spLocks noGrp="1"/>
          </p:cNvSpPr>
          <p:nvPr>
            <p:ph idx="1"/>
          </p:nvPr>
        </p:nvSpPr>
        <p:spPr>
          <a:xfrm>
            <a:off x="838199" y="1825625"/>
            <a:ext cx="10328329" cy="4351338"/>
          </a:xfrm>
        </p:spPr>
        <p:txBody>
          <a:bodyPr>
            <a:normAutofit/>
          </a:bodyPr>
          <a:lstStyle/>
          <a:p>
            <a:r>
              <a:rPr lang="en-US" dirty="0"/>
              <a:t>Trees invested more nitrogen toward leaf tissue at expense of whole plant growth</a:t>
            </a:r>
          </a:p>
          <a:p>
            <a:pPr lvl="1"/>
            <a:endParaRPr lang="en-US" dirty="0"/>
          </a:p>
          <a:p>
            <a:pPr lvl="1"/>
            <a:r>
              <a:rPr lang="en-US" dirty="0"/>
              <a:t>Overinvest in leaf nitrogen to be more productive during high sunlight hours</a:t>
            </a:r>
          </a:p>
          <a:p>
            <a:pPr lvl="1"/>
            <a:endParaRPr lang="en-US" dirty="0"/>
          </a:p>
          <a:p>
            <a:pPr lvl="1"/>
            <a:r>
              <a:rPr lang="en-US" dirty="0"/>
              <a:t>System is experiencing high rates of tree mortality – freeing of canopy space?</a:t>
            </a:r>
          </a:p>
          <a:p>
            <a:endParaRPr lang="en-US" dirty="0"/>
          </a:p>
        </p:txBody>
      </p:sp>
      <p:pic>
        <p:nvPicPr>
          <p:cNvPr id="4" name="Picture 3">
            <a:extLst>
              <a:ext uri="{FF2B5EF4-FFF2-40B4-BE49-F238E27FC236}">
                <a16:creationId xmlns:a16="http://schemas.microsoft.com/office/drawing/2014/main" id="{F5341DA5-9105-3D49-8A89-B9001BB6AA27}"/>
              </a:ext>
            </a:extLst>
          </p:cNvPr>
          <p:cNvPicPr>
            <a:picLocks noChangeAspect="1"/>
          </p:cNvPicPr>
          <p:nvPr/>
        </p:nvPicPr>
        <p:blipFill>
          <a:blip r:embed="rId3"/>
          <a:stretch>
            <a:fillRect/>
          </a:stretch>
        </p:blipFill>
        <p:spPr>
          <a:xfrm>
            <a:off x="69574" y="6492875"/>
            <a:ext cx="401577" cy="327818"/>
          </a:xfrm>
          <a:prstGeom prst="rect">
            <a:avLst/>
          </a:prstGeom>
        </p:spPr>
      </p:pic>
      <p:sp>
        <p:nvSpPr>
          <p:cNvPr id="7" name="TextBox 6">
            <a:extLst>
              <a:ext uri="{FF2B5EF4-FFF2-40B4-BE49-F238E27FC236}">
                <a16:creationId xmlns:a16="http://schemas.microsoft.com/office/drawing/2014/main" id="{30F02290-CB56-D34B-8F7F-4FC19D568051}"/>
              </a:ext>
            </a:extLst>
          </p:cNvPr>
          <p:cNvSpPr txBox="1"/>
          <p:nvPr/>
        </p:nvSpPr>
        <p:spPr>
          <a:xfrm>
            <a:off x="446336" y="6502895"/>
            <a:ext cx="1388522"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a:t>
            </a:r>
            <a:r>
              <a:rPr lang="en-US" sz="1200" dirty="0" err="1">
                <a:latin typeface="Arial" panose="020B0604020202020204" pitchFamily="34" charset="0"/>
                <a:cs typeface="Arial" panose="020B0604020202020204" pitchFamily="34" charset="0"/>
              </a:rPr>
              <a:t>EvanPerkowski</a:t>
            </a:r>
            <a:endParaRPr lang="en-US"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140253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912337-5FBF-294D-B2C6-63983055A6F1}"/>
              </a:ext>
            </a:extLst>
          </p:cNvPr>
          <p:cNvSpPr>
            <a:spLocks noGrp="1"/>
          </p:cNvSpPr>
          <p:nvPr>
            <p:ph type="title"/>
          </p:nvPr>
        </p:nvSpPr>
        <p:spPr/>
        <p:txBody>
          <a:bodyPr>
            <a:normAutofit/>
          </a:bodyPr>
          <a:lstStyle/>
          <a:p>
            <a:r>
              <a:rPr lang="en-US" dirty="0"/>
              <a:t>Soil nitrogen has been shown to positively influence leaf nitrogen</a:t>
            </a:r>
          </a:p>
        </p:txBody>
      </p:sp>
      <p:pic>
        <p:nvPicPr>
          <p:cNvPr id="4" name="Picture 3">
            <a:extLst>
              <a:ext uri="{FF2B5EF4-FFF2-40B4-BE49-F238E27FC236}">
                <a16:creationId xmlns:a16="http://schemas.microsoft.com/office/drawing/2014/main" id="{580E8F0C-0E74-CA45-8EA7-BE4F9F0CA70C}"/>
              </a:ext>
            </a:extLst>
          </p:cNvPr>
          <p:cNvPicPr>
            <a:picLocks noChangeAspect="1"/>
          </p:cNvPicPr>
          <p:nvPr/>
        </p:nvPicPr>
        <p:blipFill>
          <a:blip r:embed="rId3"/>
          <a:stretch>
            <a:fillRect/>
          </a:stretch>
        </p:blipFill>
        <p:spPr>
          <a:xfrm>
            <a:off x="4034822" y="2186394"/>
            <a:ext cx="4122356" cy="4306481"/>
          </a:xfrm>
          <a:prstGeom prst="rect">
            <a:avLst/>
          </a:prstGeom>
        </p:spPr>
      </p:pic>
      <p:pic>
        <p:nvPicPr>
          <p:cNvPr id="5" name="Picture 4">
            <a:extLst>
              <a:ext uri="{FF2B5EF4-FFF2-40B4-BE49-F238E27FC236}">
                <a16:creationId xmlns:a16="http://schemas.microsoft.com/office/drawing/2014/main" id="{92147EE0-0C0E-CC48-9F4B-C3B1F0589DD4}"/>
              </a:ext>
            </a:extLst>
          </p:cNvPr>
          <p:cNvPicPr>
            <a:picLocks noChangeAspect="1"/>
          </p:cNvPicPr>
          <p:nvPr/>
        </p:nvPicPr>
        <p:blipFill>
          <a:blip r:embed="rId4"/>
          <a:stretch>
            <a:fillRect/>
          </a:stretch>
        </p:blipFill>
        <p:spPr>
          <a:xfrm>
            <a:off x="69574" y="6492875"/>
            <a:ext cx="401577" cy="327818"/>
          </a:xfrm>
          <a:prstGeom prst="rect">
            <a:avLst/>
          </a:prstGeom>
        </p:spPr>
      </p:pic>
      <p:sp>
        <p:nvSpPr>
          <p:cNvPr id="7" name="TextBox 6">
            <a:extLst>
              <a:ext uri="{FF2B5EF4-FFF2-40B4-BE49-F238E27FC236}">
                <a16:creationId xmlns:a16="http://schemas.microsoft.com/office/drawing/2014/main" id="{EA2837DF-9377-B24F-9669-ACE14F543DE0}"/>
              </a:ext>
            </a:extLst>
          </p:cNvPr>
          <p:cNvSpPr txBox="1"/>
          <p:nvPr/>
        </p:nvSpPr>
        <p:spPr>
          <a:xfrm>
            <a:off x="10385824" y="6581001"/>
            <a:ext cx="1814920" cy="276999"/>
          </a:xfrm>
          <a:prstGeom prst="rect">
            <a:avLst/>
          </a:prstGeom>
          <a:noFill/>
        </p:spPr>
        <p:txBody>
          <a:bodyPr wrap="none" rtlCol="0">
            <a:spAutoFit/>
          </a:bodyPr>
          <a:lstStyle/>
          <a:p>
            <a:r>
              <a:rPr lang="en-US" sz="1200" dirty="0" err="1">
                <a:latin typeface="Arial" panose="020B0604020202020204" pitchFamily="34" charset="0"/>
                <a:cs typeface="Arial" panose="020B0604020202020204" pitchFamily="34" charset="0"/>
              </a:rPr>
              <a:t>Firn</a:t>
            </a:r>
            <a:r>
              <a:rPr lang="en-US" sz="1200" dirty="0">
                <a:latin typeface="Arial" panose="020B0604020202020204" pitchFamily="34" charset="0"/>
                <a:cs typeface="Arial" panose="020B0604020202020204" pitchFamily="34" charset="0"/>
              </a:rPr>
              <a:t> et al. (2019) </a:t>
            </a:r>
            <a:r>
              <a:rPr lang="en-US" sz="1200" i="1" dirty="0">
                <a:latin typeface="Arial" panose="020B0604020202020204" pitchFamily="34" charset="0"/>
                <a:cs typeface="Arial" panose="020B0604020202020204" pitchFamily="34" charset="0"/>
              </a:rPr>
              <a:t>Nature</a:t>
            </a:r>
            <a:endParaRPr lang="en-US" sz="1200"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C410B41A-082E-F243-A520-3A0581147C55}"/>
              </a:ext>
            </a:extLst>
          </p:cNvPr>
          <p:cNvSpPr txBox="1"/>
          <p:nvPr/>
        </p:nvSpPr>
        <p:spPr>
          <a:xfrm>
            <a:off x="446336" y="6502895"/>
            <a:ext cx="1388522"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a:t>
            </a:r>
            <a:r>
              <a:rPr lang="en-US" sz="1200" dirty="0" err="1">
                <a:latin typeface="Arial" panose="020B0604020202020204" pitchFamily="34" charset="0"/>
                <a:cs typeface="Arial" panose="020B0604020202020204" pitchFamily="34" charset="0"/>
              </a:rPr>
              <a:t>EvanPerkowski</a:t>
            </a:r>
            <a:endParaRPr lang="en-US"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367290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4AF801-777D-5E47-A036-E5E374105E07}"/>
              </a:ext>
            </a:extLst>
          </p:cNvPr>
          <p:cNvSpPr>
            <a:spLocks noGrp="1"/>
          </p:cNvSpPr>
          <p:nvPr>
            <p:ph type="title"/>
          </p:nvPr>
        </p:nvSpPr>
        <p:spPr/>
        <p:txBody>
          <a:bodyPr/>
          <a:lstStyle/>
          <a:p>
            <a:r>
              <a:rPr lang="en-US" dirty="0"/>
              <a:t>Future and Ongoing Work</a:t>
            </a:r>
          </a:p>
        </p:txBody>
      </p:sp>
      <p:sp>
        <p:nvSpPr>
          <p:cNvPr id="3" name="Content Placeholder 2">
            <a:extLst>
              <a:ext uri="{FF2B5EF4-FFF2-40B4-BE49-F238E27FC236}">
                <a16:creationId xmlns:a16="http://schemas.microsoft.com/office/drawing/2014/main" id="{502346FC-7D94-0145-93CD-3678C8C7D41A}"/>
              </a:ext>
            </a:extLst>
          </p:cNvPr>
          <p:cNvSpPr>
            <a:spLocks noGrp="1"/>
          </p:cNvSpPr>
          <p:nvPr>
            <p:ph idx="1"/>
          </p:nvPr>
        </p:nvSpPr>
        <p:spPr/>
        <p:txBody>
          <a:bodyPr>
            <a:normAutofit/>
          </a:bodyPr>
          <a:lstStyle/>
          <a:p>
            <a:r>
              <a:rPr lang="en-US" dirty="0"/>
              <a:t>What is the role of light availability in driving demand to allocate nitrogen toward photosynthetic leaf tissue vs. whole plant growth?</a:t>
            </a:r>
          </a:p>
          <a:p>
            <a:pPr marL="0" indent="0">
              <a:buNone/>
            </a:pPr>
            <a:endParaRPr lang="en-US" dirty="0"/>
          </a:p>
          <a:p>
            <a:r>
              <a:rPr lang="en-US" dirty="0"/>
              <a:t>Are these patterns observed in other ecosystem and/or different canopy architecture types?</a:t>
            </a:r>
          </a:p>
          <a:p>
            <a:endParaRPr lang="en-US" dirty="0"/>
          </a:p>
          <a:p>
            <a:r>
              <a:rPr lang="en-US" dirty="0"/>
              <a:t>How do these results compare to those simulated by Earth system models?</a:t>
            </a:r>
          </a:p>
        </p:txBody>
      </p:sp>
      <p:pic>
        <p:nvPicPr>
          <p:cNvPr id="4" name="Picture 3">
            <a:extLst>
              <a:ext uri="{FF2B5EF4-FFF2-40B4-BE49-F238E27FC236}">
                <a16:creationId xmlns:a16="http://schemas.microsoft.com/office/drawing/2014/main" id="{2979D9E2-BEC9-1040-A66E-29B9EAECD5C6}"/>
              </a:ext>
            </a:extLst>
          </p:cNvPr>
          <p:cNvPicPr>
            <a:picLocks noChangeAspect="1"/>
          </p:cNvPicPr>
          <p:nvPr/>
        </p:nvPicPr>
        <p:blipFill>
          <a:blip r:embed="rId2"/>
          <a:stretch>
            <a:fillRect/>
          </a:stretch>
        </p:blipFill>
        <p:spPr>
          <a:xfrm>
            <a:off x="69574" y="6492875"/>
            <a:ext cx="401577" cy="327818"/>
          </a:xfrm>
          <a:prstGeom prst="rect">
            <a:avLst/>
          </a:prstGeom>
        </p:spPr>
      </p:pic>
      <p:sp>
        <p:nvSpPr>
          <p:cNvPr id="6" name="TextBox 5">
            <a:extLst>
              <a:ext uri="{FF2B5EF4-FFF2-40B4-BE49-F238E27FC236}">
                <a16:creationId xmlns:a16="http://schemas.microsoft.com/office/drawing/2014/main" id="{0DAEEBC5-2A96-564A-B21B-3C7857EB36FB}"/>
              </a:ext>
            </a:extLst>
          </p:cNvPr>
          <p:cNvSpPr txBox="1"/>
          <p:nvPr/>
        </p:nvSpPr>
        <p:spPr>
          <a:xfrm>
            <a:off x="446336" y="6502895"/>
            <a:ext cx="1388522"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a:t>
            </a:r>
            <a:r>
              <a:rPr lang="en-US" sz="1200" dirty="0" err="1">
                <a:latin typeface="Arial" panose="020B0604020202020204" pitchFamily="34" charset="0"/>
                <a:cs typeface="Arial" panose="020B0604020202020204" pitchFamily="34" charset="0"/>
              </a:rPr>
              <a:t>EvanPerkowski</a:t>
            </a:r>
            <a:endParaRPr lang="en-US"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5871859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44226A-AD82-3A47-B18A-6B8CEA71FD7F}"/>
              </a:ext>
            </a:extLst>
          </p:cNvPr>
          <p:cNvSpPr>
            <a:spLocks noGrp="1"/>
          </p:cNvSpPr>
          <p:nvPr>
            <p:ph type="title"/>
          </p:nvPr>
        </p:nvSpPr>
        <p:spPr/>
        <p:txBody>
          <a:bodyPr/>
          <a:lstStyle/>
          <a:p>
            <a:r>
              <a:rPr lang="en-US" dirty="0"/>
              <a:t>Acknowledgements</a:t>
            </a:r>
          </a:p>
        </p:txBody>
      </p:sp>
      <p:sp>
        <p:nvSpPr>
          <p:cNvPr id="3" name="Content Placeholder 2">
            <a:extLst>
              <a:ext uri="{FF2B5EF4-FFF2-40B4-BE49-F238E27FC236}">
                <a16:creationId xmlns:a16="http://schemas.microsoft.com/office/drawing/2014/main" id="{A00C5A7F-1B77-CC44-B01D-48AFA64DDEFE}"/>
              </a:ext>
            </a:extLst>
          </p:cNvPr>
          <p:cNvSpPr>
            <a:spLocks noGrp="1"/>
          </p:cNvSpPr>
          <p:nvPr>
            <p:ph idx="1"/>
          </p:nvPr>
        </p:nvSpPr>
        <p:spPr>
          <a:xfrm>
            <a:off x="838199" y="1825625"/>
            <a:ext cx="6637867" cy="4745296"/>
          </a:xfrm>
        </p:spPr>
        <p:txBody>
          <a:bodyPr>
            <a:normAutofit/>
          </a:bodyPr>
          <a:lstStyle/>
          <a:p>
            <a:r>
              <a:rPr lang="en-US" dirty="0"/>
              <a:t>USDA NIFA Award 2015-67003-23485</a:t>
            </a:r>
          </a:p>
          <a:p>
            <a:r>
              <a:rPr lang="en-US" dirty="0"/>
              <a:t>Texas Tech University</a:t>
            </a:r>
          </a:p>
          <a:p>
            <a:r>
              <a:rPr lang="en-US" dirty="0"/>
              <a:t>Risa McNellis (TTU)</a:t>
            </a:r>
          </a:p>
          <a:p>
            <a:r>
              <a:rPr lang="en-US" dirty="0" err="1"/>
              <a:t>Omair</a:t>
            </a:r>
            <a:r>
              <a:rPr lang="en-US" dirty="0"/>
              <a:t> Irfan (Cornell)</a:t>
            </a:r>
          </a:p>
          <a:p>
            <a:r>
              <a:rPr lang="en-US" dirty="0" err="1"/>
              <a:t>Romin</a:t>
            </a:r>
            <a:r>
              <a:rPr lang="en-US" dirty="0"/>
              <a:t> </a:t>
            </a:r>
            <a:r>
              <a:rPr lang="en-US" dirty="0" err="1"/>
              <a:t>Abdolahzadi</a:t>
            </a:r>
            <a:r>
              <a:rPr lang="en-US" dirty="0"/>
              <a:t> (Cornell)</a:t>
            </a:r>
          </a:p>
          <a:p>
            <a:r>
              <a:rPr lang="en-US" dirty="0"/>
              <a:t>Members of Schwilk &amp; van Gestel labs (TTU)</a:t>
            </a:r>
          </a:p>
          <a:p>
            <a:r>
              <a:rPr lang="en-US" dirty="0"/>
              <a:t>Dr. Lizz Waring (TTU)</a:t>
            </a:r>
          </a:p>
          <a:p>
            <a:endParaRPr lang="en-US" dirty="0"/>
          </a:p>
        </p:txBody>
      </p:sp>
      <p:pic>
        <p:nvPicPr>
          <p:cNvPr id="6" name="Picture 5">
            <a:extLst>
              <a:ext uri="{FF2B5EF4-FFF2-40B4-BE49-F238E27FC236}">
                <a16:creationId xmlns:a16="http://schemas.microsoft.com/office/drawing/2014/main" id="{1C72B48E-7CC0-C24E-A500-AC483B50A69B}"/>
              </a:ext>
            </a:extLst>
          </p:cNvPr>
          <p:cNvPicPr>
            <a:picLocks noChangeAspect="1"/>
          </p:cNvPicPr>
          <p:nvPr/>
        </p:nvPicPr>
        <p:blipFill>
          <a:blip r:embed="rId3"/>
          <a:stretch>
            <a:fillRect/>
          </a:stretch>
        </p:blipFill>
        <p:spPr>
          <a:xfrm>
            <a:off x="8210456" y="124946"/>
            <a:ext cx="3143344" cy="1975816"/>
          </a:xfrm>
          <a:prstGeom prst="rect">
            <a:avLst/>
          </a:prstGeom>
        </p:spPr>
      </p:pic>
      <p:pic>
        <p:nvPicPr>
          <p:cNvPr id="7" name="Picture 6">
            <a:extLst>
              <a:ext uri="{FF2B5EF4-FFF2-40B4-BE49-F238E27FC236}">
                <a16:creationId xmlns:a16="http://schemas.microsoft.com/office/drawing/2014/main" id="{9520C6E3-BA44-3543-8854-F83C022B52E7}"/>
              </a:ext>
            </a:extLst>
          </p:cNvPr>
          <p:cNvPicPr>
            <a:picLocks noChangeAspect="1"/>
          </p:cNvPicPr>
          <p:nvPr/>
        </p:nvPicPr>
        <p:blipFill>
          <a:blip r:embed="rId4"/>
          <a:stretch>
            <a:fillRect/>
          </a:stretch>
        </p:blipFill>
        <p:spPr>
          <a:xfrm>
            <a:off x="8663563" y="4193055"/>
            <a:ext cx="2299820" cy="2299820"/>
          </a:xfrm>
          <a:prstGeom prst="rect">
            <a:avLst/>
          </a:prstGeom>
        </p:spPr>
      </p:pic>
      <p:pic>
        <p:nvPicPr>
          <p:cNvPr id="8" name="Picture 7">
            <a:extLst>
              <a:ext uri="{FF2B5EF4-FFF2-40B4-BE49-F238E27FC236}">
                <a16:creationId xmlns:a16="http://schemas.microsoft.com/office/drawing/2014/main" id="{59D57E39-64EA-8341-919B-E084A70E2B00}"/>
              </a:ext>
            </a:extLst>
          </p:cNvPr>
          <p:cNvPicPr>
            <a:picLocks noChangeAspect="1"/>
          </p:cNvPicPr>
          <p:nvPr/>
        </p:nvPicPr>
        <p:blipFill>
          <a:blip r:embed="rId5"/>
          <a:stretch>
            <a:fillRect/>
          </a:stretch>
        </p:blipFill>
        <p:spPr>
          <a:xfrm>
            <a:off x="8878062" y="2340941"/>
            <a:ext cx="1820748" cy="1820748"/>
          </a:xfrm>
          <a:prstGeom prst="rect">
            <a:avLst/>
          </a:prstGeom>
        </p:spPr>
      </p:pic>
      <p:pic>
        <p:nvPicPr>
          <p:cNvPr id="9" name="Picture 8">
            <a:extLst>
              <a:ext uri="{FF2B5EF4-FFF2-40B4-BE49-F238E27FC236}">
                <a16:creationId xmlns:a16="http://schemas.microsoft.com/office/drawing/2014/main" id="{CE705A98-1DAA-8F40-BD9B-7F307DDEEEDA}"/>
              </a:ext>
            </a:extLst>
          </p:cNvPr>
          <p:cNvPicPr>
            <a:picLocks noChangeAspect="1"/>
          </p:cNvPicPr>
          <p:nvPr/>
        </p:nvPicPr>
        <p:blipFill>
          <a:blip r:embed="rId6"/>
          <a:stretch>
            <a:fillRect/>
          </a:stretch>
        </p:blipFill>
        <p:spPr>
          <a:xfrm>
            <a:off x="69574" y="6492875"/>
            <a:ext cx="401577" cy="327818"/>
          </a:xfrm>
          <a:prstGeom prst="rect">
            <a:avLst/>
          </a:prstGeom>
        </p:spPr>
      </p:pic>
      <p:sp>
        <p:nvSpPr>
          <p:cNvPr id="11" name="TextBox 10">
            <a:extLst>
              <a:ext uri="{FF2B5EF4-FFF2-40B4-BE49-F238E27FC236}">
                <a16:creationId xmlns:a16="http://schemas.microsoft.com/office/drawing/2014/main" id="{4CBB1373-1ED4-0147-8BB0-CF560FFF48AA}"/>
              </a:ext>
            </a:extLst>
          </p:cNvPr>
          <p:cNvSpPr txBox="1"/>
          <p:nvPr/>
        </p:nvSpPr>
        <p:spPr>
          <a:xfrm>
            <a:off x="446336" y="6502895"/>
            <a:ext cx="1388522"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a:t>
            </a:r>
            <a:r>
              <a:rPr lang="en-US" sz="1200" dirty="0" err="1">
                <a:latin typeface="Arial" panose="020B0604020202020204" pitchFamily="34" charset="0"/>
                <a:cs typeface="Arial" panose="020B0604020202020204" pitchFamily="34" charset="0"/>
              </a:rPr>
              <a:t>EvanPerkowski</a:t>
            </a:r>
            <a:endParaRPr lang="en-US"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3247156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9DFA39-4C79-E84A-B8E3-05C803E597AD}"/>
              </a:ext>
            </a:extLst>
          </p:cNvPr>
          <p:cNvSpPr>
            <a:spLocks noGrp="1"/>
          </p:cNvSpPr>
          <p:nvPr>
            <p:ph type="title"/>
          </p:nvPr>
        </p:nvSpPr>
        <p:spPr/>
        <p:txBody>
          <a:bodyPr/>
          <a:lstStyle/>
          <a:p>
            <a:r>
              <a:rPr lang="en-US" dirty="0"/>
              <a:t>Thank you! </a:t>
            </a:r>
          </a:p>
        </p:txBody>
      </p:sp>
      <p:pic>
        <p:nvPicPr>
          <p:cNvPr id="14" name="Picture 13">
            <a:extLst>
              <a:ext uri="{FF2B5EF4-FFF2-40B4-BE49-F238E27FC236}">
                <a16:creationId xmlns:a16="http://schemas.microsoft.com/office/drawing/2014/main" id="{7DE75594-58DD-654A-9105-1BAD7DEAA287}"/>
              </a:ext>
            </a:extLst>
          </p:cNvPr>
          <p:cNvPicPr>
            <a:picLocks noChangeAspect="1"/>
          </p:cNvPicPr>
          <p:nvPr/>
        </p:nvPicPr>
        <p:blipFill>
          <a:blip r:embed="rId3"/>
          <a:stretch>
            <a:fillRect/>
          </a:stretch>
        </p:blipFill>
        <p:spPr>
          <a:xfrm>
            <a:off x="69574" y="6492875"/>
            <a:ext cx="401577" cy="327818"/>
          </a:xfrm>
          <a:prstGeom prst="rect">
            <a:avLst/>
          </a:prstGeom>
        </p:spPr>
      </p:pic>
      <p:sp>
        <p:nvSpPr>
          <p:cNvPr id="16" name="TextBox 15">
            <a:extLst>
              <a:ext uri="{FF2B5EF4-FFF2-40B4-BE49-F238E27FC236}">
                <a16:creationId xmlns:a16="http://schemas.microsoft.com/office/drawing/2014/main" id="{A2217822-6AA8-3842-A2A8-8F8E64FADB48}"/>
              </a:ext>
            </a:extLst>
          </p:cNvPr>
          <p:cNvSpPr txBox="1"/>
          <p:nvPr/>
        </p:nvSpPr>
        <p:spPr>
          <a:xfrm>
            <a:off x="446336" y="6502895"/>
            <a:ext cx="1388522"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a:t>
            </a:r>
            <a:r>
              <a:rPr lang="en-US" sz="1200" dirty="0" err="1">
                <a:latin typeface="Arial" panose="020B0604020202020204" pitchFamily="34" charset="0"/>
                <a:cs typeface="Arial" panose="020B0604020202020204" pitchFamily="34" charset="0"/>
              </a:rPr>
              <a:t>EvanPerkowski</a:t>
            </a:r>
            <a:endParaRPr lang="en-US"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871195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912337-5FBF-294D-B2C6-63983055A6F1}"/>
              </a:ext>
            </a:extLst>
          </p:cNvPr>
          <p:cNvSpPr>
            <a:spLocks noGrp="1"/>
          </p:cNvSpPr>
          <p:nvPr>
            <p:ph type="title"/>
          </p:nvPr>
        </p:nvSpPr>
        <p:spPr/>
        <p:txBody>
          <a:bodyPr>
            <a:normAutofit/>
          </a:bodyPr>
          <a:lstStyle/>
          <a:p>
            <a:r>
              <a:rPr lang="en-US" dirty="0"/>
              <a:t>Soil nitrogen has been shown to positively influence leaf nitrogen</a:t>
            </a:r>
          </a:p>
        </p:txBody>
      </p:sp>
      <p:pic>
        <p:nvPicPr>
          <p:cNvPr id="4" name="Picture 3">
            <a:extLst>
              <a:ext uri="{FF2B5EF4-FFF2-40B4-BE49-F238E27FC236}">
                <a16:creationId xmlns:a16="http://schemas.microsoft.com/office/drawing/2014/main" id="{580E8F0C-0E74-CA45-8EA7-BE4F9F0CA70C}"/>
              </a:ext>
            </a:extLst>
          </p:cNvPr>
          <p:cNvPicPr>
            <a:picLocks noChangeAspect="1"/>
          </p:cNvPicPr>
          <p:nvPr/>
        </p:nvPicPr>
        <p:blipFill>
          <a:blip r:embed="rId3"/>
          <a:stretch>
            <a:fillRect/>
          </a:stretch>
        </p:blipFill>
        <p:spPr>
          <a:xfrm>
            <a:off x="4034822" y="2186394"/>
            <a:ext cx="4122356" cy="4306481"/>
          </a:xfrm>
          <a:prstGeom prst="rect">
            <a:avLst/>
          </a:prstGeom>
        </p:spPr>
      </p:pic>
      <p:sp>
        <p:nvSpPr>
          <p:cNvPr id="3" name="Rectangle 2">
            <a:extLst>
              <a:ext uri="{FF2B5EF4-FFF2-40B4-BE49-F238E27FC236}">
                <a16:creationId xmlns:a16="http://schemas.microsoft.com/office/drawing/2014/main" id="{82F2285F-1B23-CB49-86E7-AC996189686B}"/>
              </a:ext>
            </a:extLst>
          </p:cNvPr>
          <p:cNvSpPr/>
          <p:nvPr/>
        </p:nvSpPr>
        <p:spPr>
          <a:xfrm>
            <a:off x="4397071" y="2305878"/>
            <a:ext cx="3609892" cy="1025719"/>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470CB44E-BA66-2444-96DA-D2056439EE3D}"/>
              </a:ext>
            </a:extLst>
          </p:cNvPr>
          <p:cNvSpPr txBox="1"/>
          <p:nvPr/>
        </p:nvSpPr>
        <p:spPr>
          <a:xfrm>
            <a:off x="8078524" y="2495571"/>
            <a:ext cx="3346837" cy="646331"/>
          </a:xfrm>
          <a:prstGeom prst="rect">
            <a:avLst/>
          </a:prstGeom>
          <a:noFill/>
        </p:spPr>
        <p:txBody>
          <a:bodyPr wrap="square" rtlCol="0">
            <a:spAutoFit/>
          </a:bodyPr>
          <a:lstStyle/>
          <a:p>
            <a:r>
              <a:rPr lang="en-US" dirty="0"/>
              <a:t>Plots that received nitrogen had higher leaf nitrogen content</a:t>
            </a:r>
          </a:p>
        </p:txBody>
      </p:sp>
      <p:sp>
        <p:nvSpPr>
          <p:cNvPr id="6" name="TextBox 5">
            <a:extLst>
              <a:ext uri="{FF2B5EF4-FFF2-40B4-BE49-F238E27FC236}">
                <a16:creationId xmlns:a16="http://schemas.microsoft.com/office/drawing/2014/main" id="{481A247D-63A6-2E40-BC1E-8E600967E4B7}"/>
              </a:ext>
            </a:extLst>
          </p:cNvPr>
          <p:cNvSpPr txBox="1"/>
          <p:nvPr/>
        </p:nvSpPr>
        <p:spPr>
          <a:xfrm>
            <a:off x="10385824" y="6581001"/>
            <a:ext cx="1814920" cy="276999"/>
          </a:xfrm>
          <a:prstGeom prst="rect">
            <a:avLst/>
          </a:prstGeom>
          <a:noFill/>
        </p:spPr>
        <p:txBody>
          <a:bodyPr wrap="none" rtlCol="0">
            <a:spAutoFit/>
          </a:bodyPr>
          <a:lstStyle/>
          <a:p>
            <a:r>
              <a:rPr lang="en-US" sz="1200" dirty="0" err="1">
                <a:latin typeface="Arial" panose="020B0604020202020204" pitchFamily="34" charset="0"/>
                <a:cs typeface="Arial" panose="020B0604020202020204" pitchFamily="34" charset="0"/>
              </a:rPr>
              <a:t>Firn</a:t>
            </a:r>
            <a:r>
              <a:rPr lang="en-US" sz="1200" dirty="0">
                <a:latin typeface="Arial" panose="020B0604020202020204" pitchFamily="34" charset="0"/>
                <a:cs typeface="Arial" panose="020B0604020202020204" pitchFamily="34" charset="0"/>
              </a:rPr>
              <a:t> et al. (2019) </a:t>
            </a:r>
            <a:r>
              <a:rPr lang="en-US" sz="1200" i="1" dirty="0">
                <a:latin typeface="Arial" panose="020B0604020202020204" pitchFamily="34" charset="0"/>
                <a:cs typeface="Arial" panose="020B0604020202020204" pitchFamily="34" charset="0"/>
              </a:rPr>
              <a:t>Nature</a:t>
            </a:r>
            <a:endParaRPr lang="en-US" sz="1200" dirty="0">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ECB961FF-AF2A-7A4A-84F8-84B0A70832FA}"/>
              </a:ext>
            </a:extLst>
          </p:cNvPr>
          <p:cNvPicPr>
            <a:picLocks noChangeAspect="1"/>
          </p:cNvPicPr>
          <p:nvPr/>
        </p:nvPicPr>
        <p:blipFill>
          <a:blip r:embed="rId4"/>
          <a:stretch>
            <a:fillRect/>
          </a:stretch>
        </p:blipFill>
        <p:spPr>
          <a:xfrm>
            <a:off x="69574" y="6492875"/>
            <a:ext cx="401577" cy="327818"/>
          </a:xfrm>
          <a:prstGeom prst="rect">
            <a:avLst/>
          </a:prstGeom>
        </p:spPr>
      </p:pic>
      <p:sp>
        <p:nvSpPr>
          <p:cNvPr id="9" name="TextBox 8">
            <a:extLst>
              <a:ext uri="{FF2B5EF4-FFF2-40B4-BE49-F238E27FC236}">
                <a16:creationId xmlns:a16="http://schemas.microsoft.com/office/drawing/2014/main" id="{12A046A9-5362-A145-8E7E-1217241DB7F0}"/>
              </a:ext>
            </a:extLst>
          </p:cNvPr>
          <p:cNvSpPr txBox="1"/>
          <p:nvPr/>
        </p:nvSpPr>
        <p:spPr>
          <a:xfrm>
            <a:off x="446336" y="6502895"/>
            <a:ext cx="1388522"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a:t>
            </a:r>
            <a:r>
              <a:rPr lang="en-US" sz="1200" dirty="0" err="1">
                <a:latin typeface="Arial" panose="020B0604020202020204" pitchFamily="34" charset="0"/>
                <a:cs typeface="Arial" panose="020B0604020202020204" pitchFamily="34" charset="0"/>
              </a:rPr>
              <a:t>EvanPerkowski</a:t>
            </a:r>
            <a:endParaRPr lang="en-US"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950741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A638D2-66A6-A141-8018-F68B001A45C8}"/>
              </a:ext>
            </a:extLst>
          </p:cNvPr>
          <p:cNvSpPr>
            <a:spLocks noGrp="1"/>
          </p:cNvSpPr>
          <p:nvPr>
            <p:ph type="title"/>
          </p:nvPr>
        </p:nvSpPr>
        <p:spPr/>
        <p:txBody>
          <a:bodyPr/>
          <a:lstStyle/>
          <a:p>
            <a:r>
              <a:rPr lang="en-US" dirty="0"/>
              <a:t>However, leaf nitrogen can also be predicted independent of soil nitrogen</a:t>
            </a:r>
          </a:p>
        </p:txBody>
      </p:sp>
      <p:pic>
        <p:nvPicPr>
          <p:cNvPr id="4" name="Picture 3">
            <a:extLst>
              <a:ext uri="{FF2B5EF4-FFF2-40B4-BE49-F238E27FC236}">
                <a16:creationId xmlns:a16="http://schemas.microsoft.com/office/drawing/2014/main" id="{F50041DD-0E70-FF45-9C24-D9B984CAD143}"/>
              </a:ext>
            </a:extLst>
          </p:cNvPr>
          <p:cNvPicPr>
            <a:picLocks noChangeAspect="1"/>
          </p:cNvPicPr>
          <p:nvPr/>
        </p:nvPicPr>
        <p:blipFill>
          <a:blip r:embed="rId3"/>
          <a:stretch>
            <a:fillRect/>
          </a:stretch>
        </p:blipFill>
        <p:spPr>
          <a:xfrm>
            <a:off x="2620477" y="1982582"/>
            <a:ext cx="6685200" cy="4214192"/>
          </a:xfrm>
          <a:prstGeom prst="rect">
            <a:avLst/>
          </a:prstGeom>
        </p:spPr>
      </p:pic>
      <p:sp>
        <p:nvSpPr>
          <p:cNvPr id="5" name="TextBox 4">
            <a:extLst>
              <a:ext uri="{FF2B5EF4-FFF2-40B4-BE49-F238E27FC236}">
                <a16:creationId xmlns:a16="http://schemas.microsoft.com/office/drawing/2014/main" id="{64697620-6073-8B48-9CF4-C43A6574A4FD}"/>
              </a:ext>
            </a:extLst>
          </p:cNvPr>
          <p:cNvSpPr txBox="1"/>
          <p:nvPr/>
        </p:nvSpPr>
        <p:spPr>
          <a:xfrm>
            <a:off x="9662790" y="6581001"/>
            <a:ext cx="2528256"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Dong et al. (2017) </a:t>
            </a:r>
            <a:r>
              <a:rPr lang="en-US" sz="1200" i="1" dirty="0" err="1">
                <a:latin typeface="Arial" panose="020B0604020202020204" pitchFamily="34" charset="0"/>
                <a:cs typeface="Arial" panose="020B0604020202020204" pitchFamily="34" charset="0"/>
              </a:rPr>
              <a:t>Biogeosciences</a:t>
            </a:r>
            <a:endParaRPr lang="en-US" sz="12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2B0177DB-8A43-6545-8537-72D207296605}"/>
              </a:ext>
            </a:extLst>
          </p:cNvPr>
          <p:cNvPicPr>
            <a:picLocks noChangeAspect="1"/>
          </p:cNvPicPr>
          <p:nvPr/>
        </p:nvPicPr>
        <p:blipFill>
          <a:blip r:embed="rId4"/>
          <a:stretch>
            <a:fillRect/>
          </a:stretch>
        </p:blipFill>
        <p:spPr>
          <a:xfrm>
            <a:off x="69574" y="6492875"/>
            <a:ext cx="401577" cy="327818"/>
          </a:xfrm>
          <a:prstGeom prst="rect">
            <a:avLst/>
          </a:prstGeom>
        </p:spPr>
      </p:pic>
      <p:sp>
        <p:nvSpPr>
          <p:cNvPr id="8" name="TextBox 7">
            <a:extLst>
              <a:ext uri="{FF2B5EF4-FFF2-40B4-BE49-F238E27FC236}">
                <a16:creationId xmlns:a16="http://schemas.microsoft.com/office/drawing/2014/main" id="{B7B6305D-5C2B-6547-9051-A4EE22F9A5E0}"/>
              </a:ext>
            </a:extLst>
          </p:cNvPr>
          <p:cNvSpPr txBox="1"/>
          <p:nvPr/>
        </p:nvSpPr>
        <p:spPr>
          <a:xfrm>
            <a:off x="446336" y="6502895"/>
            <a:ext cx="1388522"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a:t>
            </a:r>
            <a:r>
              <a:rPr lang="en-US" sz="1200" dirty="0" err="1">
                <a:latin typeface="Arial" panose="020B0604020202020204" pitchFamily="34" charset="0"/>
                <a:cs typeface="Arial" panose="020B0604020202020204" pitchFamily="34" charset="0"/>
              </a:rPr>
              <a:t>EvanPerkowski</a:t>
            </a:r>
            <a:endParaRPr lang="en-US"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47286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D7094-CF62-E94B-B455-D3D549082C5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36553C2-F835-B646-8BF9-7D0F7AFED34B}"/>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1186009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54F1FA-02B2-914C-AD8D-34FFBB768FB5}"/>
              </a:ext>
            </a:extLst>
          </p:cNvPr>
          <p:cNvSpPr>
            <a:spLocks noGrp="1"/>
          </p:cNvSpPr>
          <p:nvPr>
            <p:ph type="title"/>
          </p:nvPr>
        </p:nvSpPr>
        <p:spPr/>
        <p:txBody>
          <a:bodyPr>
            <a:normAutofit fontScale="90000"/>
          </a:bodyPr>
          <a:lstStyle/>
          <a:p>
            <a:r>
              <a:rPr lang="en-US" dirty="0"/>
              <a:t>Leaf nitrogen is likely a product of plant allocation responses to soil nitrogen and climate</a:t>
            </a:r>
          </a:p>
        </p:txBody>
      </p:sp>
      <p:pic>
        <p:nvPicPr>
          <p:cNvPr id="6" name="Picture 5">
            <a:extLst>
              <a:ext uri="{FF2B5EF4-FFF2-40B4-BE49-F238E27FC236}">
                <a16:creationId xmlns:a16="http://schemas.microsoft.com/office/drawing/2014/main" id="{60866821-A9E1-9342-B69C-341383A12D47}"/>
              </a:ext>
            </a:extLst>
          </p:cNvPr>
          <p:cNvPicPr>
            <a:picLocks noChangeAspect="1"/>
          </p:cNvPicPr>
          <p:nvPr/>
        </p:nvPicPr>
        <p:blipFill>
          <a:blip r:embed="rId3"/>
          <a:stretch>
            <a:fillRect/>
          </a:stretch>
        </p:blipFill>
        <p:spPr>
          <a:xfrm>
            <a:off x="69574" y="6492875"/>
            <a:ext cx="401577" cy="327818"/>
          </a:xfrm>
          <a:prstGeom prst="rect">
            <a:avLst/>
          </a:prstGeom>
        </p:spPr>
      </p:pic>
      <p:sp>
        <p:nvSpPr>
          <p:cNvPr id="8" name="TextBox 7">
            <a:extLst>
              <a:ext uri="{FF2B5EF4-FFF2-40B4-BE49-F238E27FC236}">
                <a16:creationId xmlns:a16="http://schemas.microsoft.com/office/drawing/2014/main" id="{1A5E4EF6-DC4A-E246-B135-B54F71F05662}"/>
              </a:ext>
            </a:extLst>
          </p:cNvPr>
          <p:cNvSpPr txBox="1"/>
          <p:nvPr/>
        </p:nvSpPr>
        <p:spPr>
          <a:xfrm>
            <a:off x="446336" y="6502895"/>
            <a:ext cx="1388522"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a:t>
            </a:r>
            <a:r>
              <a:rPr lang="en-US" sz="1200" dirty="0" err="1">
                <a:latin typeface="Arial" panose="020B0604020202020204" pitchFamily="34" charset="0"/>
                <a:cs typeface="Arial" panose="020B0604020202020204" pitchFamily="34" charset="0"/>
              </a:rPr>
              <a:t>EvanPerkowski</a:t>
            </a:r>
            <a:endParaRPr lang="en-US"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434345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2C9E17C-6023-644A-A31E-6BC6B0E18E55}"/>
              </a:ext>
            </a:extLst>
          </p:cNvPr>
          <p:cNvSpPr>
            <a:spLocks noGrp="1"/>
          </p:cNvSpPr>
          <p:nvPr>
            <p:ph type="title"/>
          </p:nvPr>
        </p:nvSpPr>
        <p:spPr/>
        <p:txBody>
          <a:bodyPr>
            <a:normAutofit/>
          </a:bodyPr>
          <a:lstStyle/>
          <a:p>
            <a:r>
              <a:rPr lang="en-US" sz="4400" dirty="0"/>
              <a:t>Yet, we do not fully understand when and where soil nitrogen impacts nitrogen allocation to leaf tissue vs. other tissues</a:t>
            </a:r>
          </a:p>
        </p:txBody>
      </p:sp>
      <p:pic>
        <p:nvPicPr>
          <p:cNvPr id="6" name="Picture 5">
            <a:extLst>
              <a:ext uri="{FF2B5EF4-FFF2-40B4-BE49-F238E27FC236}">
                <a16:creationId xmlns:a16="http://schemas.microsoft.com/office/drawing/2014/main" id="{4BC0E002-A6B2-4346-B910-E99DFDF9EA5A}"/>
              </a:ext>
            </a:extLst>
          </p:cNvPr>
          <p:cNvPicPr>
            <a:picLocks noChangeAspect="1"/>
          </p:cNvPicPr>
          <p:nvPr/>
        </p:nvPicPr>
        <p:blipFill>
          <a:blip r:embed="rId3"/>
          <a:stretch>
            <a:fillRect/>
          </a:stretch>
        </p:blipFill>
        <p:spPr>
          <a:xfrm>
            <a:off x="69574" y="6492875"/>
            <a:ext cx="401577" cy="327818"/>
          </a:xfrm>
          <a:prstGeom prst="rect">
            <a:avLst/>
          </a:prstGeom>
        </p:spPr>
      </p:pic>
      <p:sp>
        <p:nvSpPr>
          <p:cNvPr id="8" name="TextBox 7">
            <a:extLst>
              <a:ext uri="{FF2B5EF4-FFF2-40B4-BE49-F238E27FC236}">
                <a16:creationId xmlns:a16="http://schemas.microsoft.com/office/drawing/2014/main" id="{98261703-28D6-2845-A535-321962A78DA2}"/>
              </a:ext>
            </a:extLst>
          </p:cNvPr>
          <p:cNvSpPr txBox="1"/>
          <p:nvPr/>
        </p:nvSpPr>
        <p:spPr>
          <a:xfrm>
            <a:off x="446336" y="6502895"/>
            <a:ext cx="1388522"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a:t>
            </a:r>
            <a:r>
              <a:rPr lang="en-US" sz="1200" dirty="0" err="1">
                <a:latin typeface="Arial" panose="020B0604020202020204" pitchFamily="34" charset="0"/>
                <a:cs typeface="Arial" panose="020B0604020202020204" pitchFamily="34" charset="0"/>
              </a:rPr>
              <a:t>EvanPerkowski</a:t>
            </a:r>
            <a:endParaRPr lang="en-US"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83401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007C7E4-AA3D-F64A-A16A-B750A8350D2B}"/>
              </a:ext>
            </a:extLst>
          </p:cNvPr>
          <p:cNvSpPr>
            <a:spLocks noGrp="1"/>
          </p:cNvSpPr>
          <p:nvPr>
            <p:ph type="title"/>
          </p:nvPr>
        </p:nvSpPr>
        <p:spPr/>
        <p:txBody>
          <a:bodyPr>
            <a:normAutofit fontScale="90000"/>
          </a:bodyPr>
          <a:lstStyle/>
          <a:p>
            <a:r>
              <a:rPr lang="en-US" dirty="0"/>
              <a:t>Option #1: Maintain photosynthesis with greater </a:t>
            </a:r>
            <a:r>
              <a:rPr lang="en-US" dirty="0">
                <a:solidFill>
                  <a:schemeClr val="accent1"/>
                </a:solidFill>
              </a:rPr>
              <a:t>water-use efficiency </a:t>
            </a:r>
            <a:r>
              <a:rPr lang="en-US" dirty="0"/>
              <a:t>at expense of </a:t>
            </a:r>
            <a:r>
              <a:rPr lang="en-US" dirty="0">
                <a:solidFill>
                  <a:schemeClr val="accent2"/>
                </a:solidFill>
              </a:rPr>
              <a:t>photosynthetic nitrogen-use efficiency</a:t>
            </a:r>
          </a:p>
        </p:txBody>
      </p:sp>
      <p:pic>
        <p:nvPicPr>
          <p:cNvPr id="6" name="Picture 4">
            <a:extLst>
              <a:ext uri="{FF2B5EF4-FFF2-40B4-BE49-F238E27FC236}">
                <a16:creationId xmlns:a16="http://schemas.microsoft.com/office/drawing/2014/main" id="{11804477-C5F4-4645-8C06-04D8B0CC98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55263" y="2147404"/>
            <a:ext cx="7681474" cy="382345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 name="TextBox 6">
            <a:extLst>
              <a:ext uri="{FF2B5EF4-FFF2-40B4-BE49-F238E27FC236}">
                <a16:creationId xmlns:a16="http://schemas.microsoft.com/office/drawing/2014/main" id="{B14CCBA3-EA0D-5644-948B-2891ADEF9E1E}"/>
              </a:ext>
            </a:extLst>
          </p:cNvPr>
          <p:cNvSpPr txBox="1"/>
          <p:nvPr/>
        </p:nvSpPr>
        <p:spPr>
          <a:xfrm>
            <a:off x="9319098" y="6587725"/>
            <a:ext cx="2872902" cy="276999"/>
          </a:xfrm>
          <a:prstGeom prst="rect">
            <a:avLst/>
          </a:prstGeom>
          <a:noFill/>
        </p:spPr>
        <p:txBody>
          <a:bodyPr wrap="none" rtlCol="0">
            <a:spAutoFit/>
          </a:bodyPr>
          <a:lstStyle/>
          <a:p>
            <a:r>
              <a:rPr lang="en-US" sz="1200" dirty="0" err="1">
                <a:latin typeface="Arial" panose="020B0604020202020204" pitchFamily="34" charset="0"/>
                <a:cs typeface="Arial" panose="020B0604020202020204" pitchFamily="34" charset="0"/>
              </a:rPr>
              <a:t>Bialic</a:t>
            </a:r>
            <a:r>
              <a:rPr lang="en-US" sz="1200" dirty="0">
                <a:latin typeface="Arial" panose="020B0604020202020204" pitchFamily="34" charset="0"/>
                <a:cs typeface="Arial" panose="020B0604020202020204" pitchFamily="34" charset="0"/>
              </a:rPr>
              <a:t>-Murphy </a:t>
            </a:r>
            <a:r>
              <a:rPr lang="en-US" sz="1200" i="1" dirty="0">
                <a:latin typeface="Arial" panose="020B0604020202020204" pitchFamily="34" charset="0"/>
                <a:cs typeface="Arial" panose="020B0604020202020204" pitchFamily="34" charset="0"/>
              </a:rPr>
              <a:t>et al</a:t>
            </a:r>
            <a:r>
              <a:rPr lang="en-US" sz="1200" dirty="0">
                <a:latin typeface="Arial" panose="020B0604020202020204" pitchFamily="34" charset="0"/>
                <a:cs typeface="Arial" panose="020B0604020202020204" pitchFamily="34" charset="0"/>
              </a:rPr>
              <a:t>. (2021) </a:t>
            </a:r>
            <a:r>
              <a:rPr lang="en-US" sz="1200" i="1" dirty="0">
                <a:latin typeface="Arial" panose="020B0604020202020204" pitchFamily="34" charset="0"/>
                <a:cs typeface="Arial" panose="020B0604020202020204" pitchFamily="34" charset="0"/>
              </a:rPr>
              <a:t>Ecol. Letters</a:t>
            </a:r>
            <a:endParaRPr lang="en-US" sz="12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B8FD13A8-BB5C-FA4C-976F-19C8D28B2CCC}"/>
              </a:ext>
            </a:extLst>
          </p:cNvPr>
          <p:cNvPicPr>
            <a:picLocks noChangeAspect="1"/>
          </p:cNvPicPr>
          <p:nvPr/>
        </p:nvPicPr>
        <p:blipFill>
          <a:blip r:embed="rId4"/>
          <a:stretch>
            <a:fillRect/>
          </a:stretch>
        </p:blipFill>
        <p:spPr>
          <a:xfrm>
            <a:off x="69574" y="6492875"/>
            <a:ext cx="401577" cy="327818"/>
          </a:xfrm>
          <a:prstGeom prst="rect">
            <a:avLst/>
          </a:prstGeom>
        </p:spPr>
      </p:pic>
      <p:sp>
        <p:nvSpPr>
          <p:cNvPr id="9" name="TextBox 8">
            <a:extLst>
              <a:ext uri="{FF2B5EF4-FFF2-40B4-BE49-F238E27FC236}">
                <a16:creationId xmlns:a16="http://schemas.microsoft.com/office/drawing/2014/main" id="{EF93B96B-284C-B347-B2DB-6A420447CB0C}"/>
              </a:ext>
            </a:extLst>
          </p:cNvPr>
          <p:cNvSpPr txBox="1"/>
          <p:nvPr/>
        </p:nvSpPr>
        <p:spPr>
          <a:xfrm>
            <a:off x="446336" y="6502895"/>
            <a:ext cx="1388522"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a:t>
            </a:r>
            <a:r>
              <a:rPr lang="en-US" sz="1200" dirty="0" err="1">
                <a:latin typeface="Arial" panose="020B0604020202020204" pitchFamily="34" charset="0"/>
                <a:cs typeface="Arial" panose="020B0604020202020204" pitchFamily="34" charset="0"/>
              </a:rPr>
              <a:t>EvanPerkowski</a:t>
            </a:r>
            <a:endParaRPr lang="en-US"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343072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1045</TotalTime>
  <Words>2127</Words>
  <Application>Microsoft Macintosh PowerPoint</Application>
  <PresentationFormat>Widescreen</PresentationFormat>
  <Paragraphs>252</Paragraphs>
  <Slides>32</Slides>
  <Notes>26</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32</vt:i4>
      </vt:variant>
    </vt:vector>
  </HeadingPairs>
  <TitlesOfParts>
    <vt:vector size="35" baseType="lpstr">
      <vt:lpstr>Arial</vt:lpstr>
      <vt:lpstr>Calibri</vt:lpstr>
      <vt:lpstr>Office Theme</vt:lpstr>
      <vt:lpstr>Nutrient availability increases leaf nitrogen at the expense of whole plant growth in a closed canopy temperate forest</vt:lpstr>
      <vt:lpstr>Leaf nitrogen is a common surrogate for estimating leaf-level photosynthetic capacity</vt:lpstr>
      <vt:lpstr>Soil nitrogen has been shown to positively influence leaf nitrogen</vt:lpstr>
      <vt:lpstr>Soil nitrogen has been shown to positively influence leaf nitrogen</vt:lpstr>
      <vt:lpstr>However, leaf nitrogen can also be predicted independent of soil nitrogen</vt:lpstr>
      <vt:lpstr>PowerPoint Presentation</vt:lpstr>
      <vt:lpstr>Leaf nitrogen is likely a product of plant allocation responses to soil nitrogen and climate</vt:lpstr>
      <vt:lpstr>Yet, we do not fully understand when and where soil nitrogen impacts nitrogen allocation to leaf tissue vs. other tissues</vt:lpstr>
      <vt:lpstr>Option #1: Maintain photosynthesis with greater water-use efficiency at expense of photosynthetic nitrogen-use efficiency</vt:lpstr>
      <vt:lpstr>Option #2: Invest extra nitrogen toward whole plant growth at expense of leaf nitrogen</vt:lpstr>
      <vt:lpstr>Study Question</vt:lpstr>
      <vt:lpstr>Study system</vt:lpstr>
      <vt:lpstr>Leaf sampling</vt:lpstr>
      <vt:lpstr>Plant measurements</vt:lpstr>
      <vt:lpstr>PowerPoint Presentation</vt:lpstr>
      <vt:lpstr>Soil nitrogen availability increases leaf nitrogen</vt:lpstr>
      <vt:lpstr>Soil nitrogen availability increases photosynthetic capacity</vt:lpstr>
      <vt:lpstr>Soil nitrogen availability increases photosynthetic capacity</vt:lpstr>
      <vt:lpstr>PowerPoint Presentation</vt:lpstr>
      <vt:lpstr>Soil nitrogen availability increases photosynthetic nitrogen-use efficiency…</vt:lpstr>
      <vt:lpstr>… but not water-use efficiency</vt:lpstr>
      <vt:lpstr>If leaf nitrogen increases with increasing soil nitrogen availability, then:</vt:lpstr>
      <vt:lpstr>Soil nitrogen availability does not influence woody tissue production…</vt:lpstr>
      <vt:lpstr>… or relative growth rate</vt:lpstr>
      <vt:lpstr>Revisiting Option 1</vt:lpstr>
      <vt:lpstr>Revisiting Option 1</vt:lpstr>
      <vt:lpstr>Revisiting Option 2</vt:lpstr>
      <vt:lpstr>Revisiting Option 2</vt:lpstr>
      <vt:lpstr>Final thoughts</vt:lpstr>
      <vt:lpstr>Future and Ongoing Work</vt:lpstr>
      <vt:lpstr>Acknowledgements</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Nutrient availability increases whole plant growth, but not leaf photosynthesis, in a closed canopy temperate forest</dc:title>
  <dc:creator>Perkowski, Evan A</dc:creator>
  <cp:lastModifiedBy>Perkowski, Evan A</cp:lastModifiedBy>
  <cp:revision>61</cp:revision>
  <dcterms:created xsi:type="dcterms:W3CDTF">2021-07-07T16:19:51Z</dcterms:created>
  <dcterms:modified xsi:type="dcterms:W3CDTF">2021-07-15T15:00:49Z</dcterms:modified>
</cp:coreProperties>
</file>